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539" r:id="rId2"/>
    <p:sldId id="518" r:id="rId3"/>
    <p:sldId id="595" r:id="rId4"/>
    <p:sldId id="653" r:id="rId5"/>
    <p:sldId id="584" r:id="rId6"/>
    <p:sldId id="582" r:id="rId7"/>
    <p:sldId id="654" r:id="rId8"/>
    <p:sldId id="558" r:id="rId9"/>
    <p:sldId id="529" r:id="rId10"/>
    <p:sldId id="620" r:id="rId11"/>
    <p:sldId id="655" r:id="rId12"/>
    <p:sldId id="259" r:id="rId13"/>
    <p:sldId id="537" r:id="rId14"/>
    <p:sldId id="656" r:id="rId15"/>
    <p:sldId id="538" r:id="rId16"/>
    <p:sldId id="648" r:id="rId17"/>
    <p:sldId id="650" r:id="rId18"/>
    <p:sldId id="481" r:id="rId19"/>
    <p:sldId id="817" r:id="rId20"/>
    <p:sldId id="610" r:id="rId21"/>
  </p:sldIdLst>
  <p:sldSz cx="10691813" cy="7559675"/>
  <p:notesSz cx="6797675" cy="9926638"/>
  <p:defaultTextStyle>
    <a:defPPr>
      <a:defRPr lang="fr-FR"/>
    </a:defPPr>
    <a:lvl1pPr marL="0" algn="l" defTabSz="1042744" rtl="0" eaLnBrk="1" latinLnBrk="0" hangingPunct="1">
      <a:defRPr sz="2053" kern="1200">
        <a:solidFill>
          <a:schemeClr val="tx1"/>
        </a:solidFill>
        <a:latin typeface="+mn-lt"/>
        <a:ea typeface="+mn-ea"/>
        <a:cs typeface="+mn-cs"/>
      </a:defRPr>
    </a:lvl1pPr>
    <a:lvl2pPr marL="521373" algn="l" defTabSz="1042744" rtl="0" eaLnBrk="1" latinLnBrk="0" hangingPunct="1">
      <a:defRPr sz="2053" kern="1200">
        <a:solidFill>
          <a:schemeClr val="tx1"/>
        </a:solidFill>
        <a:latin typeface="+mn-lt"/>
        <a:ea typeface="+mn-ea"/>
        <a:cs typeface="+mn-cs"/>
      </a:defRPr>
    </a:lvl2pPr>
    <a:lvl3pPr marL="1042744" algn="l" defTabSz="1042744" rtl="0" eaLnBrk="1" latinLnBrk="0" hangingPunct="1">
      <a:defRPr sz="2053" kern="1200">
        <a:solidFill>
          <a:schemeClr val="tx1"/>
        </a:solidFill>
        <a:latin typeface="+mn-lt"/>
        <a:ea typeface="+mn-ea"/>
        <a:cs typeface="+mn-cs"/>
      </a:defRPr>
    </a:lvl3pPr>
    <a:lvl4pPr marL="1564117" algn="l" defTabSz="1042744" rtl="0" eaLnBrk="1" latinLnBrk="0" hangingPunct="1">
      <a:defRPr sz="2053" kern="1200">
        <a:solidFill>
          <a:schemeClr val="tx1"/>
        </a:solidFill>
        <a:latin typeface="+mn-lt"/>
        <a:ea typeface="+mn-ea"/>
        <a:cs typeface="+mn-cs"/>
      </a:defRPr>
    </a:lvl4pPr>
    <a:lvl5pPr marL="2085489" algn="l" defTabSz="1042744" rtl="0" eaLnBrk="1" latinLnBrk="0" hangingPunct="1">
      <a:defRPr sz="2053" kern="1200">
        <a:solidFill>
          <a:schemeClr val="tx1"/>
        </a:solidFill>
        <a:latin typeface="+mn-lt"/>
        <a:ea typeface="+mn-ea"/>
        <a:cs typeface="+mn-cs"/>
      </a:defRPr>
    </a:lvl5pPr>
    <a:lvl6pPr marL="2606860" algn="l" defTabSz="1042744" rtl="0" eaLnBrk="1" latinLnBrk="0" hangingPunct="1">
      <a:defRPr sz="2053" kern="1200">
        <a:solidFill>
          <a:schemeClr val="tx1"/>
        </a:solidFill>
        <a:latin typeface="+mn-lt"/>
        <a:ea typeface="+mn-ea"/>
        <a:cs typeface="+mn-cs"/>
      </a:defRPr>
    </a:lvl6pPr>
    <a:lvl7pPr marL="3128233" algn="l" defTabSz="1042744" rtl="0" eaLnBrk="1" latinLnBrk="0" hangingPunct="1">
      <a:defRPr sz="2053" kern="1200">
        <a:solidFill>
          <a:schemeClr val="tx1"/>
        </a:solidFill>
        <a:latin typeface="+mn-lt"/>
        <a:ea typeface="+mn-ea"/>
        <a:cs typeface="+mn-cs"/>
      </a:defRPr>
    </a:lvl7pPr>
    <a:lvl8pPr marL="3649605" algn="l" defTabSz="1042744" rtl="0" eaLnBrk="1" latinLnBrk="0" hangingPunct="1">
      <a:defRPr sz="2053" kern="1200">
        <a:solidFill>
          <a:schemeClr val="tx1"/>
        </a:solidFill>
        <a:latin typeface="+mn-lt"/>
        <a:ea typeface="+mn-ea"/>
        <a:cs typeface="+mn-cs"/>
      </a:defRPr>
    </a:lvl8pPr>
    <a:lvl9pPr marL="4170977" algn="l" defTabSz="1042744" rtl="0" eaLnBrk="1" latinLnBrk="0" hangingPunct="1">
      <a:defRPr sz="2053"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336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relie" initials="A" lastIdx="1" clrIdx="0">
    <p:extLst>
      <p:ext uri="{19B8F6BF-5375-455C-9EA6-DF929625EA0E}">
        <p15:presenceInfo xmlns:p15="http://schemas.microsoft.com/office/powerpoint/2012/main" userId="Aureli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8FB4"/>
    <a:srgbClr val="7CABD2"/>
    <a:srgbClr val="005656"/>
    <a:srgbClr val="012169"/>
    <a:srgbClr val="53565A"/>
    <a:srgbClr val="A6A6A6"/>
    <a:srgbClr val="75787B"/>
    <a:srgbClr val="F9844F"/>
    <a:srgbClr val="86BC25"/>
    <a:srgbClr val="0F58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Style foncé 2 - Accentuation 5/Accentuation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409" autoAdjust="0"/>
    <p:restoredTop sz="95073" autoAdjust="0"/>
  </p:normalViewPr>
  <p:slideViewPr>
    <p:cSldViewPr>
      <p:cViewPr varScale="1">
        <p:scale>
          <a:sx n="77" d="100"/>
          <a:sy n="77" d="100"/>
        </p:scale>
        <p:origin x="200" y="944"/>
      </p:cViewPr>
      <p:guideLst>
        <p:guide orient="horz" pos="2381"/>
        <p:guide pos="3368"/>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400" cy="496888"/>
          </a:xfrm>
          <a:prstGeom prst="rect">
            <a:avLst/>
          </a:prstGeom>
        </p:spPr>
        <p:txBody>
          <a:bodyPr vert="horz" lIns="91438" tIns="45719" rIns="91438" bIns="45719" rtlCol="0"/>
          <a:lstStyle>
            <a:lvl1pPr algn="l">
              <a:defRPr sz="1200"/>
            </a:lvl1pPr>
          </a:lstStyle>
          <a:p>
            <a:endParaRPr lang="fr-FR"/>
          </a:p>
        </p:txBody>
      </p:sp>
      <p:sp>
        <p:nvSpPr>
          <p:cNvPr id="3" name="Espace réservé de la date 2"/>
          <p:cNvSpPr>
            <a:spLocks noGrp="1"/>
          </p:cNvSpPr>
          <p:nvPr>
            <p:ph type="dt" idx="1"/>
          </p:nvPr>
        </p:nvSpPr>
        <p:spPr>
          <a:xfrm>
            <a:off x="3849688" y="0"/>
            <a:ext cx="2946400" cy="496888"/>
          </a:xfrm>
          <a:prstGeom prst="rect">
            <a:avLst/>
          </a:prstGeom>
        </p:spPr>
        <p:txBody>
          <a:bodyPr vert="horz" lIns="91438" tIns="45719" rIns="91438" bIns="45719" rtlCol="0"/>
          <a:lstStyle>
            <a:lvl1pPr algn="r">
              <a:defRPr sz="1200"/>
            </a:lvl1pPr>
          </a:lstStyle>
          <a:p>
            <a:fld id="{7986AA1E-F55E-4896-B774-6BF0B06637FC}" type="datetimeFigureOut">
              <a:rPr lang="fr-FR" smtClean="0"/>
              <a:t>22/02/2021</a:t>
            </a:fld>
            <a:endParaRPr lang="fr-FR"/>
          </a:p>
        </p:txBody>
      </p:sp>
      <p:sp>
        <p:nvSpPr>
          <p:cNvPr id="4" name="Espace réservé de l'image des diapositives 3"/>
          <p:cNvSpPr>
            <a:spLocks noGrp="1" noRot="1" noChangeAspect="1"/>
          </p:cNvSpPr>
          <p:nvPr>
            <p:ph type="sldImg" idx="2"/>
          </p:nvPr>
        </p:nvSpPr>
        <p:spPr>
          <a:xfrm>
            <a:off x="766763" y="744538"/>
            <a:ext cx="5264150" cy="3722687"/>
          </a:xfrm>
          <a:prstGeom prst="rect">
            <a:avLst/>
          </a:prstGeom>
          <a:noFill/>
          <a:ln w="12700">
            <a:solidFill>
              <a:prstClr val="black"/>
            </a:solidFill>
          </a:ln>
        </p:spPr>
        <p:txBody>
          <a:bodyPr vert="horz" lIns="91438" tIns="45719" rIns="91438" bIns="45719" rtlCol="0" anchor="ctr"/>
          <a:lstStyle/>
          <a:p>
            <a:endParaRPr lang="fr-FR"/>
          </a:p>
        </p:txBody>
      </p:sp>
      <p:sp>
        <p:nvSpPr>
          <p:cNvPr id="5" name="Espace réservé des commentaires 4"/>
          <p:cNvSpPr>
            <a:spLocks noGrp="1"/>
          </p:cNvSpPr>
          <p:nvPr>
            <p:ph type="body" sz="quarter" idx="3"/>
          </p:nvPr>
        </p:nvSpPr>
        <p:spPr>
          <a:xfrm>
            <a:off x="679451" y="4714875"/>
            <a:ext cx="5438775" cy="4467225"/>
          </a:xfrm>
          <a:prstGeom prst="rect">
            <a:avLst/>
          </a:prstGeom>
        </p:spPr>
        <p:txBody>
          <a:bodyPr vert="horz" lIns="91438" tIns="45719" rIns="91438" bIns="45719"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28164"/>
            <a:ext cx="2946400" cy="496887"/>
          </a:xfrm>
          <a:prstGeom prst="rect">
            <a:avLst/>
          </a:prstGeom>
        </p:spPr>
        <p:txBody>
          <a:bodyPr vert="horz" lIns="91438" tIns="45719" rIns="91438" bIns="45719"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49688" y="9428164"/>
            <a:ext cx="2946400" cy="496887"/>
          </a:xfrm>
          <a:prstGeom prst="rect">
            <a:avLst/>
          </a:prstGeom>
        </p:spPr>
        <p:txBody>
          <a:bodyPr vert="horz" lIns="91438" tIns="45719" rIns="91438" bIns="45719" rtlCol="0" anchor="b"/>
          <a:lstStyle>
            <a:lvl1pPr algn="r">
              <a:defRPr sz="1200"/>
            </a:lvl1pPr>
          </a:lstStyle>
          <a:p>
            <a:fld id="{1B78F18F-7977-494F-B8E5-5070FA14BB7D}" type="slidenum">
              <a:rPr lang="fr-FR" smtClean="0"/>
              <a:t>‹N°›</a:t>
            </a:fld>
            <a:endParaRPr lang="fr-FR"/>
          </a:p>
        </p:txBody>
      </p:sp>
    </p:spTree>
    <p:extLst>
      <p:ext uri="{BB962C8B-B14F-4D97-AF65-F5344CB8AC3E}">
        <p14:creationId xmlns:p14="http://schemas.microsoft.com/office/powerpoint/2010/main" val="602246288"/>
      </p:ext>
    </p:extLst>
  </p:cSld>
  <p:clrMap bg1="lt1" tx1="dk1" bg2="lt2" tx2="dk2" accent1="accent1" accent2="accent2" accent3="accent3" accent4="accent4" accent5="accent5" accent6="accent6" hlink="hlink" folHlink="folHlink"/>
  <p:notesStyle>
    <a:lvl1pPr marL="0" algn="l" defTabSz="1042744" rtl="0" eaLnBrk="1" latinLnBrk="0" hangingPunct="1">
      <a:defRPr sz="1369" kern="1200">
        <a:solidFill>
          <a:schemeClr val="tx1"/>
        </a:solidFill>
        <a:latin typeface="+mn-lt"/>
        <a:ea typeface="+mn-ea"/>
        <a:cs typeface="+mn-cs"/>
      </a:defRPr>
    </a:lvl1pPr>
    <a:lvl2pPr marL="521373" algn="l" defTabSz="1042744" rtl="0" eaLnBrk="1" latinLnBrk="0" hangingPunct="1">
      <a:defRPr sz="1369" kern="1200">
        <a:solidFill>
          <a:schemeClr val="tx1"/>
        </a:solidFill>
        <a:latin typeface="+mn-lt"/>
        <a:ea typeface="+mn-ea"/>
        <a:cs typeface="+mn-cs"/>
      </a:defRPr>
    </a:lvl2pPr>
    <a:lvl3pPr marL="1042744" algn="l" defTabSz="1042744" rtl="0" eaLnBrk="1" latinLnBrk="0" hangingPunct="1">
      <a:defRPr sz="1369" kern="1200">
        <a:solidFill>
          <a:schemeClr val="tx1"/>
        </a:solidFill>
        <a:latin typeface="+mn-lt"/>
        <a:ea typeface="+mn-ea"/>
        <a:cs typeface="+mn-cs"/>
      </a:defRPr>
    </a:lvl3pPr>
    <a:lvl4pPr marL="1564117" algn="l" defTabSz="1042744" rtl="0" eaLnBrk="1" latinLnBrk="0" hangingPunct="1">
      <a:defRPr sz="1369" kern="1200">
        <a:solidFill>
          <a:schemeClr val="tx1"/>
        </a:solidFill>
        <a:latin typeface="+mn-lt"/>
        <a:ea typeface="+mn-ea"/>
        <a:cs typeface="+mn-cs"/>
      </a:defRPr>
    </a:lvl4pPr>
    <a:lvl5pPr marL="2085489" algn="l" defTabSz="1042744" rtl="0" eaLnBrk="1" latinLnBrk="0" hangingPunct="1">
      <a:defRPr sz="1369" kern="1200">
        <a:solidFill>
          <a:schemeClr val="tx1"/>
        </a:solidFill>
        <a:latin typeface="+mn-lt"/>
        <a:ea typeface="+mn-ea"/>
        <a:cs typeface="+mn-cs"/>
      </a:defRPr>
    </a:lvl5pPr>
    <a:lvl6pPr marL="2606860" algn="l" defTabSz="1042744" rtl="0" eaLnBrk="1" latinLnBrk="0" hangingPunct="1">
      <a:defRPr sz="1369" kern="1200">
        <a:solidFill>
          <a:schemeClr val="tx1"/>
        </a:solidFill>
        <a:latin typeface="+mn-lt"/>
        <a:ea typeface="+mn-ea"/>
        <a:cs typeface="+mn-cs"/>
      </a:defRPr>
    </a:lvl6pPr>
    <a:lvl7pPr marL="3128233" algn="l" defTabSz="1042744" rtl="0" eaLnBrk="1" latinLnBrk="0" hangingPunct="1">
      <a:defRPr sz="1369" kern="1200">
        <a:solidFill>
          <a:schemeClr val="tx1"/>
        </a:solidFill>
        <a:latin typeface="+mn-lt"/>
        <a:ea typeface="+mn-ea"/>
        <a:cs typeface="+mn-cs"/>
      </a:defRPr>
    </a:lvl7pPr>
    <a:lvl8pPr marL="3649605" algn="l" defTabSz="1042744" rtl="0" eaLnBrk="1" latinLnBrk="0" hangingPunct="1">
      <a:defRPr sz="1369" kern="1200">
        <a:solidFill>
          <a:schemeClr val="tx1"/>
        </a:solidFill>
        <a:latin typeface="+mn-lt"/>
        <a:ea typeface="+mn-ea"/>
        <a:cs typeface="+mn-cs"/>
      </a:defRPr>
    </a:lvl8pPr>
    <a:lvl9pPr marL="4170977" algn="l" defTabSz="1042744" rtl="0" eaLnBrk="1" latinLnBrk="0" hangingPunct="1">
      <a:defRPr sz="136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66763" y="744538"/>
            <a:ext cx="5264150" cy="3722687"/>
          </a:xfrm>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B78F18F-7977-494F-B8E5-5070FA14BB7D}" type="slidenum">
              <a:rPr lang="fr-FR" smtClean="0"/>
              <a:t>4</a:t>
            </a:fld>
            <a:endParaRPr lang="fr-FR"/>
          </a:p>
        </p:txBody>
      </p:sp>
    </p:spTree>
    <p:extLst>
      <p:ext uri="{BB962C8B-B14F-4D97-AF65-F5344CB8AC3E}">
        <p14:creationId xmlns:p14="http://schemas.microsoft.com/office/powerpoint/2010/main" val="1768979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6d670fc379_0_62:notes"/>
          <p:cNvSpPr>
            <a:spLocks noGrp="1" noRot="1" noChangeAspect="1"/>
          </p:cNvSpPr>
          <p:nvPr>
            <p:ph type="sldImg" idx="2"/>
          </p:nvPr>
        </p:nvSpPr>
        <p:spPr>
          <a:xfrm>
            <a:off x="1004888" y="685800"/>
            <a:ext cx="48482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6d670fc379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B78F18F-7977-494F-B8E5-5070FA14BB7D}" type="slidenum">
              <a:rPr lang="fr-FR" smtClean="0"/>
              <a:t>20</a:t>
            </a:fld>
            <a:endParaRPr lang="fr-FR"/>
          </a:p>
        </p:txBody>
      </p:sp>
    </p:spTree>
    <p:extLst>
      <p:ext uri="{BB962C8B-B14F-4D97-AF65-F5344CB8AC3E}">
        <p14:creationId xmlns:p14="http://schemas.microsoft.com/office/powerpoint/2010/main" val="2381274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801886" y="671972"/>
            <a:ext cx="9088041" cy="4703798"/>
          </a:xfrm>
        </p:spPr>
        <p:txBody>
          <a:bodyPr anchor="b">
            <a:noAutofit/>
          </a:bodyPr>
          <a:lstStyle>
            <a:lvl1pPr>
              <a:lnSpc>
                <a:spcPct val="100000"/>
              </a:lnSpc>
              <a:defRPr sz="8818"/>
            </a:lvl1pPr>
          </a:lstStyle>
          <a:p>
            <a:r>
              <a:rPr lang="fr-FR"/>
              <a:t>Modifiez le style du titre</a:t>
            </a:r>
            <a:endParaRPr lang="en-US" dirty="0"/>
          </a:p>
        </p:txBody>
      </p:sp>
      <p:sp>
        <p:nvSpPr>
          <p:cNvPr id="3" name="Subtitle 2"/>
          <p:cNvSpPr>
            <a:spLocks noGrp="1"/>
          </p:cNvSpPr>
          <p:nvPr>
            <p:ph type="subTitle" idx="1"/>
          </p:nvPr>
        </p:nvSpPr>
        <p:spPr>
          <a:xfrm>
            <a:off x="1603772" y="5459765"/>
            <a:ext cx="7484269" cy="1343942"/>
          </a:xfrm>
        </p:spPr>
        <p:txBody>
          <a:bodyPr>
            <a:normAutofit/>
          </a:bodyPr>
          <a:lstStyle>
            <a:lvl1pPr marL="0" indent="0" algn="ctr">
              <a:buNone/>
              <a:defRPr sz="2646">
                <a:solidFill>
                  <a:schemeClr val="tx1">
                    <a:tint val="75000"/>
                  </a:schemeClr>
                </a:solidFill>
              </a:defRPr>
            </a:lvl1pPr>
            <a:lvl2pPr marL="503972" indent="0" algn="ctr">
              <a:buNone/>
              <a:defRPr>
                <a:solidFill>
                  <a:schemeClr val="tx1">
                    <a:tint val="75000"/>
                  </a:schemeClr>
                </a:solidFill>
              </a:defRPr>
            </a:lvl2pPr>
            <a:lvl3pPr marL="1007943" indent="0" algn="ctr">
              <a:buNone/>
              <a:defRPr>
                <a:solidFill>
                  <a:schemeClr val="tx1">
                    <a:tint val="75000"/>
                  </a:schemeClr>
                </a:solidFill>
              </a:defRPr>
            </a:lvl3pPr>
            <a:lvl4pPr marL="1511915" indent="0" algn="ctr">
              <a:buNone/>
              <a:defRPr>
                <a:solidFill>
                  <a:schemeClr val="tx1">
                    <a:tint val="75000"/>
                  </a:schemeClr>
                </a:solidFill>
              </a:defRPr>
            </a:lvl4pPr>
            <a:lvl5pPr marL="2015886" indent="0" algn="ctr">
              <a:buNone/>
              <a:defRPr>
                <a:solidFill>
                  <a:schemeClr val="tx1">
                    <a:tint val="75000"/>
                  </a:schemeClr>
                </a:solidFill>
              </a:defRPr>
            </a:lvl5pPr>
            <a:lvl6pPr marL="2519858" indent="0" algn="ctr">
              <a:buNone/>
              <a:defRPr>
                <a:solidFill>
                  <a:schemeClr val="tx1">
                    <a:tint val="75000"/>
                  </a:schemeClr>
                </a:solidFill>
              </a:defRPr>
            </a:lvl6pPr>
            <a:lvl7pPr marL="3023829" indent="0" algn="ctr">
              <a:buNone/>
              <a:defRPr>
                <a:solidFill>
                  <a:schemeClr val="tx1">
                    <a:tint val="75000"/>
                  </a:schemeClr>
                </a:solidFill>
              </a:defRPr>
            </a:lvl7pPr>
            <a:lvl8pPr marL="3527801" indent="0" algn="ctr">
              <a:buNone/>
              <a:defRPr>
                <a:solidFill>
                  <a:schemeClr val="tx1">
                    <a:tint val="75000"/>
                  </a:schemeClr>
                </a:solidFill>
              </a:defRPr>
            </a:lvl8pPr>
            <a:lvl9pPr marL="4031772" indent="0" algn="ctr">
              <a:buNone/>
              <a:defRPr>
                <a:solidFill>
                  <a:schemeClr val="tx1">
                    <a:tint val="75000"/>
                  </a:schemeClr>
                </a:solidFill>
              </a:defRPr>
            </a:lvl9pPr>
          </a:lstStyle>
          <a:p>
            <a:r>
              <a:rPr lang="fr-FR"/>
              <a:t>Modifiez le style des sous-titres du masque</a:t>
            </a:r>
            <a:endParaRPr lang="en-US" dirty="0"/>
          </a:p>
        </p:txBody>
      </p:sp>
      <p:sp>
        <p:nvSpPr>
          <p:cNvPr id="7" name="Date Placeholder 6"/>
          <p:cNvSpPr>
            <a:spLocks noGrp="1"/>
          </p:cNvSpPr>
          <p:nvPr>
            <p:ph type="dt" sz="half" idx="10"/>
          </p:nvPr>
        </p:nvSpPr>
        <p:spPr/>
        <p:txBody>
          <a:bodyPr/>
          <a:lstStyle/>
          <a:p>
            <a:fld id="{08FE5DEF-3223-45B8-8C16-BE869C36466E}" type="datetime1">
              <a:rPr lang="fr-FR" smtClean="0"/>
              <a:t>22/02/2021</a:t>
            </a:fld>
            <a:endParaRPr lang="fr-BE"/>
          </a:p>
        </p:txBody>
      </p:sp>
      <p:sp>
        <p:nvSpPr>
          <p:cNvPr id="8" name="Slide Number Placeholder 7"/>
          <p:cNvSpPr>
            <a:spLocks noGrp="1"/>
          </p:cNvSpPr>
          <p:nvPr>
            <p:ph type="sldNum" sz="quarter" idx="11"/>
          </p:nvPr>
        </p:nvSpPr>
        <p:spPr/>
        <p:txBody>
          <a:bodyPr/>
          <a:lstStyle/>
          <a:p>
            <a:fld id="{CF4668DC-857F-487D-BFFA-8C0CA5037977}" type="slidenum">
              <a:rPr lang="fr-BE" smtClean="0"/>
              <a:t>‹N°›</a:t>
            </a:fld>
            <a:endParaRPr lang="fr-BE"/>
          </a:p>
        </p:txBody>
      </p:sp>
      <p:sp>
        <p:nvSpPr>
          <p:cNvPr id="9" name="Footer Placeholder 8"/>
          <p:cNvSpPr>
            <a:spLocks noGrp="1"/>
          </p:cNvSpPr>
          <p:nvPr>
            <p:ph type="ftr" sz="quarter" idx="12"/>
          </p:nvPr>
        </p:nvSpPr>
        <p:spPr/>
        <p:txBody>
          <a:bodyPr/>
          <a:lstStyle/>
          <a:p>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59120FC2-D6C3-4700-BDD8-3D901FB8F8AE}" type="datetime1">
              <a:rPr lang="fr-FR" smtClean="0"/>
              <a:t>22/02/2021</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1564" y="302739"/>
            <a:ext cx="2405658" cy="6450223"/>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534592" y="302739"/>
            <a:ext cx="7038777" cy="6450223"/>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B3CF586-2D42-4E0E-BCCF-C24905BD635A}" type="datetime1">
              <a:rPr lang="fr-FR" smtClean="0"/>
              <a:t>22/02/2021</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1"/>
        <p:cNvGrpSpPr/>
        <p:nvPr/>
      </p:nvGrpSpPr>
      <p:grpSpPr>
        <a:xfrm>
          <a:off x="0" y="0"/>
          <a:ext cx="0" cy="0"/>
          <a:chOff x="0" y="0"/>
          <a:chExt cx="0" cy="0"/>
        </a:xfrm>
      </p:grpSpPr>
      <p:sp>
        <p:nvSpPr>
          <p:cNvPr id="23" name="Google Shape;23;p3"/>
          <p:cNvSpPr txBox="1">
            <a:spLocks noGrp="1"/>
          </p:cNvSpPr>
          <p:nvPr>
            <p:ph type="title"/>
          </p:nvPr>
        </p:nvSpPr>
        <p:spPr>
          <a:xfrm>
            <a:off x="364462" y="1197555"/>
            <a:ext cx="10022172" cy="1384507"/>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a:endParaRPr/>
          </a:p>
        </p:txBody>
      </p:sp>
      <p:sp>
        <p:nvSpPr>
          <p:cNvPr id="24" name="Google Shape;24;p3"/>
          <p:cNvSpPr txBox="1">
            <a:spLocks noGrp="1"/>
          </p:cNvSpPr>
          <p:nvPr>
            <p:ph type="sldNum" idx="12"/>
          </p:nvPr>
        </p:nvSpPr>
        <p:spPr>
          <a:xfrm>
            <a:off x="9906598" y="6853778"/>
            <a:ext cx="641579" cy="578495"/>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algn="r"/>
            <a:fld id="{00000000-1234-1234-1234-123412341234}" type="slidenum">
              <a:rPr lang="fr-FR" smtClean="0"/>
              <a:pPr algn="r"/>
              <a:t>‹N°›</a:t>
            </a:fld>
            <a:endParaRPr lang="fr-FR"/>
          </a:p>
        </p:txBody>
      </p:sp>
    </p:spTree>
    <p:extLst>
      <p:ext uri="{BB962C8B-B14F-4D97-AF65-F5344CB8AC3E}">
        <p14:creationId xmlns:p14="http://schemas.microsoft.com/office/powerpoint/2010/main" val="2950693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FC98DDBF-B2C8-4D7E-8E05-4A8DFE5395C9}" type="datetime1">
              <a:rPr lang="fr-FR" smtClean="0"/>
              <a:t>22/02/2021</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44581" y="1511937"/>
            <a:ext cx="9088041" cy="2761381"/>
          </a:xfrm>
        </p:spPr>
        <p:txBody>
          <a:bodyPr anchor="b"/>
          <a:lstStyle>
            <a:lvl1pPr algn="ctr" defTabSz="1007943" rtl="0" eaLnBrk="1" latinLnBrk="0" hangingPunct="1">
              <a:lnSpc>
                <a:spcPct val="100000"/>
              </a:lnSpc>
              <a:spcBef>
                <a:spcPct val="0"/>
              </a:spcBef>
              <a:buNone/>
              <a:defRPr lang="en-US" sz="5291"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fr-FR"/>
              <a:t>Modifiez le style du titre</a:t>
            </a:r>
            <a:endParaRPr lang="en-US" dirty="0"/>
          </a:p>
        </p:txBody>
      </p:sp>
      <p:sp>
        <p:nvSpPr>
          <p:cNvPr id="3" name="Text Placeholder 2"/>
          <p:cNvSpPr>
            <a:spLocks noGrp="1"/>
          </p:cNvSpPr>
          <p:nvPr>
            <p:ph type="body" idx="1"/>
          </p:nvPr>
        </p:nvSpPr>
        <p:spPr>
          <a:xfrm>
            <a:off x="844581" y="4485058"/>
            <a:ext cx="9088041" cy="1247696"/>
          </a:xfrm>
        </p:spPr>
        <p:txBody>
          <a:bodyPr anchor="t"/>
          <a:lstStyle>
            <a:lvl1pPr marL="0" indent="0" algn="ctr">
              <a:buNone/>
              <a:defRPr sz="2205">
                <a:solidFill>
                  <a:schemeClr val="tx1">
                    <a:tint val="75000"/>
                  </a:schemeClr>
                </a:solidFill>
              </a:defRPr>
            </a:lvl1pPr>
            <a:lvl2pPr marL="503972" indent="0">
              <a:buNone/>
              <a:defRPr sz="1984">
                <a:solidFill>
                  <a:schemeClr val="tx1">
                    <a:tint val="75000"/>
                  </a:schemeClr>
                </a:solidFill>
              </a:defRPr>
            </a:lvl2pPr>
            <a:lvl3pPr marL="1007943" indent="0">
              <a:buNone/>
              <a:defRPr sz="1764">
                <a:solidFill>
                  <a:schemeClr val="tx1">
                    <a:tint val="75000"/>
                  </a:schemeClr>
                </a:solidFill>
              </a:defRPr>
            </a:lvl3pPr>
            <a:lvl4pPr marL="1511915" indent="0">
              <a:buNone/>
              <a:defRPr sz="1543">
                <a:solidFill>
                  <a:schemeClr val="tx1">
                    <a:tint val="75000"/>
                  </a:schemeClr>
                </a:solidFill>
              </a:defRPr>
            </a:lvl4pPr>
            <a:lvl5pPr marL="2015886" indent="0">
              <a:buNone/>
              <a:defRPr sz="1543">
                <a:solidFill>
                  <a:schemeClr val="tx1">
                    <a:tint val="75000"/>
                  </a:schemeClr>
                </a:solidFill>
              </a:defRPr>
            </a:lvl5pPr>
            <a:lvl6pPr marL="2519858" indent="0">
              <a:buNone/>
              <a:defRPr sz="1543">
                <a:solidFill>
                  <a:schemeClr val="tx1">
                    <a:tint val="75000"/>
                  </a:schemeClr>
                </a:solidFill>
              </a:defRPr>
            </a:lvl6pPr>
            <a:lvl7pPr marL="3023829" indent="0">
              <a:buNone/>
              <a:defRPr sz="1543">
                <a:solidFill>
                  <a:schemeClr val="tx1">
                    <a:tint val="75000"/>
                  </a:schemeClr>
                </a:solidFill>
              </a:defRPr>
            </a:lvl7pPr>
            <a:lvl8pPr marL="3527801" indent="0">
              <a:buNone/>
              <a:defRPr sz="1543">
                <a:solidFill>
                  <a:schemeClr val="tx1">
                    <a:tint val="75000"/>
                  </a:schemeClr>
                </a:solidFill>
              </a:defRPr>
            </a:lvl8pPr>
            <a:lvl9pPr marL="4031772" indent="0">
              <a:buNone/>
              <a:defRPr sz="1543">
                <a:solidFill>
                  <a:schemeClr val="tx1">
                    <a:tint val="75000"/>
                  </a:schemeClr>
                </a:solidFill>
              </a:defRPr>
            </a:lvl9pPr>
          </a:lstStyle>
          <a:p>
            <a:pPr lvl="0"/>
            <a:r>
              <a:rPr lang="fr-FR"/>
              <a:t>Modifiez les styles du texte du masque</a:t>
            </a:r>
          </a:p>
        </p:txBody>
      </p:sp>
      <p:sp>
        <p:nvSpPr>
          <p:cNvPr id="4" name="Date Placeholder 3"/>
          <p:cNvSpPr>
            <a:spLocks noGrp="1"/>
          </p:cNvSpPr>
          <p:nvPr>
            <p:ph type="dt" sz="half" idx="10"/>
          </p:nvPr>
        </p:nvSpPr>
        <p:spPr/>
        <p:txBody>
          <a:bodyPr/>
          <a:lstStyle/>
          <a:p>
            <a:fld id="{0DE491E8-921D-472E-A45D-20391ECB470B}" type="datetime1">
              <a:rPr lang="fr-FR" smtClean="0"/>
              <a:t>22/02/2021</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F4668DC-857F-487D-BFFA-8C0CA5037977}" type="slidenum">
              <a:rPr lang="fr-BE" smtClean="0"/>
              <a:t>‹N°›</a:t>
            </a:fld>
            <a:endParaRPr lang="fr-BE"/>
          </a:p>
        </p:txBody>
      </p:sp>
      <p:sp>
        <p:nvSpPr>
          <p:cNvPr id="7" name="Oval 6"/>
          <p:cNvSpPr/>
          <p:nvPr/>
        </p:nvSpPr>
        <p:spPr>
          <a:xfrm>
            <a:off x="5256808" y="4325814"/>
            <a:ext cx="99121" cy="93445"/>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63"/>
          </a:p>
        </p:txBody>
      </p:sp>
      <p:sp>
        <p:nvSpPr>
          <p:cNvPr id="8" name="Oval 7"/>
          <p:cNvSpPr/>
          <p:nvPr/>
        </p:nvSpPr>
        <p:spPr>
          <a:xfrm>
            <a:off x="5490693" y="4325814"/>
            <a:ext cx="99121" cy="93445"/>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63"/>
          </a:p>
        </p:txBody>
      </p:sp>
      <p:sp>
        <p:nvSpPr>
          <p:cNvPr id="9" name="Oval 8"/>
          <p:cNvSpPr/>
          <p:nvPr/>
        </p:nvSpPr>
        <p:spPr>
          <a:xfrm>
            <a:off x="5024039" y="4325814"/>
            <a:ext cx="99121" cy="93445"/>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63"/>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4" name="Content Placeholder 3"/>
          <p:cNvSpPr>
            <a:spLocks noGrp="1"/>
          </p:cNvSpPr>
          <p:nvPr>
            <p:ph sz="half" idx="2"/>
          </p:nvPr>
        </p:nvSpPr>
        <p:spPr>
          <a:xfrm>
            <a:off x="5435005" y="1763926"/>
            <a:ext cx="4722217" cy="4989036"/>
          </a:xfrm>
        </p:spPr>
        <p:txBody>
          <a:bodyPr/>
          <a:lstStyle>
            <a:lvl1pPr>
              <a:defRPr sz="2646"/>
            </a:lvl1pPr>
            <a:lvl2pPr>
              <a:defRPr sz="1764"/>
            </a:lvl2pPr>
            <a:lvl3pPr>
              <a:defRPr sz="1764"/>
            </a:lvl3pPr>
            <a:lvl4pPr>
              <a:defRPr sz="1764"/>
            </a:lvl4pPr>
            <a:lvl5pPr>
              <a:defRPr sz="1764"/>
            </a:lvl5pPr>
            <a:lvl6pPr>
              <a:defRPr sz="1764"/>
            </a:lvl6pPr>
            <a:lvl7pPr>
              <a:defRPr sz="1764"/>
            </a:lvl7pPr>
            <a:lvl8pPr>
              <a:defRPr sz="1764"/>
            </a:lvl8pPr>
            <a:lvl9pPr>
              <a:defRPr sz="1764"/>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EAD4924C-FA69-43BD-8BE2-3CB9FA538E4E}" type="datetime1">
              <a:rPr lang="fr-FR" smtClean="0"/>
              <a:t>22/02/2021</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F4668DC-857F-487D-BFFA-8C0CA5037977}" type="slidenum">
              <a:rPr lang="fr-BE" smtClean="0"/>
              <a:t>‹N°›</a:t>
            </a:fld>
            <a:endParaRPr lang="fr-BE"/>
          </a:p>
        </p:txBody>
      </p:sp>
      <p:sp>
        <p:nvSpPr>
          <p:cNvPr id="9" name="Content Placeholder 8"/>
          <p:cNvSpPr>
            <a:spLocks noGrp="1"/>
          </p:cNvSpPr>
          <p:nvPr>
            <p:ph sz="quarter" idx="13"/>
          </p:nvPr>
        </p:nvSpPr>
        <p:spPr>
          <a:xfrm>
            <a:off x="427674" y="1763924"/>
            <a:ext cx="4725781" cy="4989386"/>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Modifiez le style du titre</a:t>
            </a:r>
            <a:endParaRPr lang="en-US"/>
          </a:p>
        </p:txBody>
      </p:sp>
      <p:sp>
        <p:nvSpPr>
          <p:cNvPr id="3" name="Text Placeholder 2"/>
          <p:cNvSpPr>
            <a:spLocks noGrp="1"/>
          </p:cNvSpPr>
          <p:nvPr>
            <p:ph type="body" idx="1"/>
          </p:nvPr>
        </p:nvSpPr>
        <p:spPr>
          <a:xfrm>
            <a:off x="534591" y="1763924"/>
            <a:ext cx="4724074" cy="671971"/>
          </a:xfrm>
        </p:spPr>
        <p:txBody>
          <a:bodyPr anchor="b">
            <a:noAutofit/>
          </a:bodyPr>
          <a:lstStyle>
            <a:lvl1pPr marL="0" indent="0" algn="ctr">
              <a:buNone/>
              <a:defRPr sz="2646" b="0"/>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fr-FR"/>
              <a:t>Modifiez les styles du texte du masque</a:t>
            </a:r>
          </a:p>
        </p:txBody>
      </p:sp>
      <p:sp>
        <p:nvSpPr>
          <p:cNvPr id="5" name="Text Placeholder 4"/>
          <p:cNvSpPr>
            <a:spLocks noGrp="1"/>
          </p:cNvSpPr>
          <p:nvPr>
            <p:ph type="body" sz="quarter" idx="3"/>
          </p:nvPr>
        </p:nvSpPr>
        <p:spPr>
          <a:xfrm>
            <a:off x="5435005" y="1763924"/>
            <a:ext cx="4725930" cy="671971"/>
          </a:xfrm>
        </p:spPr>
        <p:txBody>
          <a:bodyPr anchor="b">
            <a:noAutofit/>
          </a:bodyPr>
          <a:lstStyle>
            <a:lvl1pPr marL="0" indent="0" algn="ctr">
              <a:buNone/>
              <a:defRPr sz="2646" b="0"/>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fr-FR"/>
              <a:t>Modifiez les styles du texte du masque</a:t>
            </a:r>
          </a:p>
        </p:txBody>
      </p:sp>
      <p:sp>
        <p:nvSpPr>
          <p:cNvPr id="7" name="Date Placeholder 6"/>
          <p:cNvSpPr>
            <a:spLocks noGrp="1"/>
          </p:cNvSpPr>
          <p:nvPr>
            <p:ph type="dt" sz="half" idx="10"/>
          </p:nvPr>
        </p:nvSpPr>
        <p:spPr/>
        <p:txBody>
          <a:bodyPr/>
          <a:lstStyle/>
          <a:p>
            <a:fld id="{B6159F88-36CF-4F32-BFAD-AC0E84581274}" type="datetime1">
              <a:rPr lang="fr-FR" smtClean="0"/>
              <a:t>22/02/2021</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CF4668DC-857F-487D-BFFA-8C0CA5037977}" type="slidenum">
              <a:rPr lang="fr-BE" smtClean="0"/>
              <a:t>‹N°›</a:t>
            </a:fld>
            <a:endParaRPr lang="fr-BE"/>
          </a:p>
        </p:txBody>
      </p:sp>
      <p:sp>
        <p:nvSpPr>
          <p:cNvPr id="11" name="Content Placeholder 10"/>
          <p:cNvSpPr>
            <a:spLocks noGrp="1"/>
          </p:cNvSpPr>
          <p:nvPr>
            <p:ph sz="quarter" idx="13"/>
          </p:nvPr>
        </p:nvSpPr>
        <p:spPr>
          <a:xfrm>
            <a:off x="534592" y="2439256"/>
            <a:ext cx="4725781" cy="4314055"/>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13" name="Content Placeholder 12"/>
          <p:cNvSpPr>
            <a:spLocks noGrp="1"/>
          </p:cNvSpPr>
          <p:nvPr>
            <p:ph sz="quarter" idx="14"/>
          </p:nvPr>
        </p:nvSpPr>
        <p:spPr>
          <a:xfrm>
            <a:off x="5463518" y="2439257"/>
            <a:ext cx="4725781" cy="4313564"/>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EFE1F43B-8432-4FEA-9F17-664169D05584}" type="datetime1">
              <a:rPr lang="fr-FR" smtClean="0"/>
              <a:t>22/02/2021</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2ED6AD-52BD-4A0C-86D5-C59B03DC73BF}" type="datetime1">
              <a:rPr lang="fr-FR" smtClean="0"/>
              <a:t>22/02/2021</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906987" y="293987"/>
            <a:ext cx="3517533" cy="2309901"/>
          </a:xfrm>
        </p:spPr>
        <p:txBody>
          <a:bodyPr anchor="b"/>
          <a:lstStyle>
            <a:lvl1pPr algn="ctr">
              <a:lnSpc>
                <a:spcPct val="100000"/>
              </a:lnSpc>
              <a:defRPr sz="3086" b="0">
                <a:effectLst>
                  <a:outerShdw blurRad="50800" dist="25400" dir="5400000" algn="t" rotWithShape="0">
                    <a:prstClr val="black">
                      <a:alpha val="25000"/>
                    </a:prstClr>
                  </a:outerShdw>
                </a:effectLst>
              </a:defRPr>
            </a:lvl1pPr>
          </a:lstStyle>
          <a:p>
            <a:r>
              <a:rPr lang="fr-FR"/>
              <a:t>Modifiez le style du titre</a:t>
            </a:r>
            <a:endParaRPr lang="en-US" dirty="0"/>
          </a:p>
        </p:txBody>
      </p:sp>
      <p:sp>
        <p:nvSpPr>
          <p:cNvPr id="3" name="Content Placeholder 2"/>
          <p:cNvSpPr>
            <a:spLocks noGrp="1"/>
          </p:cNvSpPr>
          <p:nvPr>
            <p:ph idx="1"/>
          </p:nvPr>
        </p:nvSpPr>
        <p:spPr>
          <a:xfrm>
            <a:off x="840868" y="300989"/>
            <a:ext cx="5841517" cy="6451973"/>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6906987" y="2687886"/>
            <a:ext cx="3517533" cy="4065076"/>
          </a:xfrm>
        </p:spPr>
        <p:txBody>
          <a:bodyPr>
            <a:normAutofit/>
          </a:bodyPr>
          <a:lstStyle>
            <a:lvl1pPr marL="0" indent="0" algn="ctr">
              <a:lnSpc>
                <a:spcPct val="125000"/>
              </a:lnSpc>
              <a:buNone/>
              <a:defRPr sz="1764"/>
            </a:lvl1pPr>
            <a:lvl2pPr marL="503972" indent="0">
              <a:buNone/>
              <a:defRPr sz="1323"/>
            </a:lvl2pPr>
            <a:lvl3pPr marL="1007943" indent="0">
              <a:buNone/>
              <a:defRPr sz="1102"/>
            </a:lvl3pPr>
            <a:lvl4pPr marL="1511915" indent="0">
              <a:buNone/>
              <a:defRPr sz="992"/>
            </a:lvl4pPr>
            <a:lvl5pPr marL="2015886" indent="0">
              <a:buNone/>
              <a:defRPr sz="992"/>
            </a:lvl5pPr>
            <a:lvl6pPr marL="2519858" indent="0">
              <a:buNone/>
              <a:defRPr sz="992"/>
            </a:lvl6pPr>
            <a:lvl7pPr marL="3023829" indent="0">
              <a:buNone/>
              <a:defRPr sz="992"/>
            </a:lvl7pPr>
            <a:lvl8pPr marL="3527801" indent="0">
              <a:buNone/>
              <a:defRPr sz="992"/>
            </a:lvl8pPr>
            <a:lvl9pPr marL="4031772" indent="0">
              <a:buNone/>
              <a:defRPr sz="992"/>
            </a:lvl9pPr>
          </a:lstStyle>
          <a:p>
            <a:pPr lvl="0"/>
            <a:r>
              <a:rPr lang="fr-FR"/>
              <a:t>Modifiez les styles du texte du masque</a:t>
            </a:r>
          </a:p>
        </p:txBody>
      </p:sp>
      <p:sp>
        <p:nvSpPr>
          <p:cNvPr id="5" name="Date Placeholder 4"/>
          <p:cNvSpPr>
            <a:spLocks noGrp="1"/>
          </p:cNvSpPr>
          <p:nvPr>
            <p:ph type="dt" sz="half" idx="10"/>
          </p:nvPr>
        </p:nvSpPr>
        <p:spPr/>
        <p:txBody>
          <a:bodyPr/>
          <a:lstStyle/>
          <a:p>
            <a:fld id="{66A9C8D0-0B74-4432-979A-E4B841CE941F}" type="datetime1">
              <a:rPr lang="fr-FR" smtClean="0"/>
              <a:t>22/02/2021</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963879" y="251989"/>
            <a:ext cx="6678670" cy="986958"/>
          </a:xfrm>
        </p:spPr>
        <p:txBody>
          <a:bodyPr anchor="b"/>
          <a:lstStyle>
            <a:lvl1pPr algn="ctr">
              <a:lnSpc>
                <a:spcPct val="100000"/>
              </a:lnSpc>
              <a:defRPr sz="3086" b="0"/>
            </a:lvl1pPr>
          </a:lstStyle>
          <a:p>
            <a:r>
              <a:rPr lang="fr-FR"/>
              <a:t>Modifiez le style du titre</a:t>
            </a:r>
            <a:endParaRPr lang="en-US" dirty="0"/>
          </a:p>
        </p:txBody>
      </p:sp>
      <p:sp>
        <p:nvSpPr>
          <p:cNvPr id="3" name="Picture Placeholder 2"/>
          <p:cNvSpPr>
            <a:spLocks noGrp="1"/>
          </p:cNvSpPr>
          <p:nvPr>
            <p:ph type="pic" idx="1"/>
          </p:nvPr>
        </p:nvSpPr>
        <p:spPr>
          <a:xfrm>
            <a:off x="1763409" y="1259946"/>
            <a:ext cx="7079613" cy="5005660"/>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r>
              <a:rPr lang="fr-FR"/>
              <a:t>Cliquez sur l'icône pour ajouter une image</a:t>
            </a:r>
            <a:endParaRPr lang="en-US" dirty="0"/>
          </a:p>
        </p:txBody>
      </p:sp>
      <p:sp>
        <p:nvSpPr>
          <p:cNvPr id="4" name="Text Placeholder 3"/>
          <p:cNvSpPr>
            <a:spLocks noGrp="1"/>
          </p:cNvSpPr>
          <p:nvPr>
            <p:ph type="body" sz="half" idx="2"/>
          </p:nvPr>
        </p:nvSpPr>
        <p:spPr>
          <a:xfrm>
            <a:off x="1963879" y="6404726"/>
            <a:ext cx="6678670" cy="587975"/>
          </a:xfrm>
        </p:spPr>
        <p:txBody>
          <a:bodyPr>
            <a:normAutofit/>
          </a:bodyPr>
          <a:lstStyle>
            <a:lvl1pPr marL="0" indent="0" algn="ctr">
              <a:buNone/>
              <a:defRPr sz="1764"/>
            </a:lvl1pPr>
            <a:lvl2pPr marL="503972" indent="0">
              <a:buNone/>
              <a:defRPr sz="1323"/>
            </a:lvl2pPr>
            <a:lvl3pPr marL="1007943" indent="0">
              <a:buNone/>
              <a:defRPr sz="1102"/>
            </a:lvl3pPr>
            <a:lvl4pPr marL="1511915" indent="0">
              <a:buNone/>
              <a:defRPr sz="992"/>
            </a:lvl4pPr>
            <a:lvl5pPr marL="2015886" indent="0">
              <a:buNone/>
              <a:defRPr sz="992"/>
            </a:lvl5pPr>
            <a:lvl6pPr marL="2519858" indent="0">
              <a:buNone/>
              <a:defRPr sz="992"/>
            </a:lvl6pPr>
            <a:lvl7pPr marL="3023829" indent="0">
              <a:buNone/>
              <a:defRPr sz="992"/>
            </a:lvl7pPr>
            <a:lvl8pPr marL="3527801" indent="0">
              <a:buNone/>
              <a:defRPr sz="992"/>
            </a:lvl8pPr>
            <a:lvl9pPr marL="4031772" indent="0">
              <a:buNone/>
              <a:defRPr sz="992"/>
            </a:lvl9pPr>
          </a:lstStyle>
          <a:p>
            <a:pPr lvl="0"/>
            <a:r>
              <a:rPr lang="fr-FR"/>
              <a:t>Modifiez les styles du texte du masque</a:t>
            </a:r>
          </a:p>
        </p:txBody>
      </p:sp>
      <p:sp>
        <p:nvSpPr>
          <p:cNvPr id="5" name="Date Placeholder 4"/>
          <p:cNvSpPr>
            <a:spLocks noGrp="1"/>
          </p:cNvSpPr>
          <p:nvPr>
            <p:ph type="dt" sz="half" idx="10"/>
          </p:nvPr>
        </p:nvSpPr>
        <p:spPr/>
        <p:txBody>
          <a:bodyPr/>
          <a:lstStyle/>
          <a:p>
            <a:fld id="{233DA523-2DF2-4C48-8BDE-859F4F52AE9C}" type="datetime1">
              <a:rPr lang="fr-FR" smtClean="0"/>
              <a:t>22/02/2021</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591" y="0"/>
            <a:ext cx="9622632" cy="1763924"/>
          </a:xfrm>
          <a:prstGeom prst="rect">
            <a:avLst/>
          </a:prstGeom>
        </p:spPr>
        <p:txBody>
          <a:bodyPr vert="horz" lIns="91440" tIns="45720" rIns="91440" bIns="45720" rtlCol="0" anchor="b">
            <a:noAutofit/>
          </a:bodyPr>
          <a:lstStyle/>
          <a:p>
            <a:r>
              <a:rPr lang="fr-FR"/>
              <a:t>Modifiez le style du titre</a:t>
            </a:r>
            <a:endParaRPr lang="en-US" dirty="0"/>
          </a:p>
        </p:txBody>
      </p:sp>
      <p:sp>
        <p:nvSpPr>
          <p:cNvPr id="3" name="Text Placeholder 2"/>
          <p:cNvSpPr>
            <a:spLocks noGrp="1"/>
          </p:cNvSpPr>
          <p:nvPr>
            <p:ph type="body" idx="1"/>
          </p:nvPr>
        </p:nvSpPr>
        <p:spPr>
          <a:xfrm>
            <a:off x="534591" y="1763926"/>
            <a:ext cx="9622632" cy="4989036"/>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7440478" y="7006700"/>
            <a:ext cx="2439070" cy="402483"/>
          </a:xfrm>
          <a:prstGeom prst="rect">
            <a:avLst/>
          </a:prstGeom>
        </p:spPr>
        <p:txBody>
          <a:bodyPr vert="horz" lIns="91440" tIns="45720" rIns="45720" bIns="45720" rtlCol="0" anchor="ctr"/>
          <a:lstStyle>
            <a:lvl1pPr algn="r">
              <a:defRPr sz="1323">
                <a:solidFill>
                  <a:schemeClr val="tx1">
                    <a:lumMod val="65000"/>
                    <a:lumOff val="35000"/>
                  </a:schemeClr>
                </a:solidFill>
                <a:latin typeface="Century Gothic" pitchFamily="34" charset="0"/>
              </a:defRPr>
            </a:lvl1pPr>
          </a:lstStyle>
          <a:p>
            <a:fld id="{CAF98225-3E7A-49B9-944C-1BDFB5BCF417}" type="datetime1">
              <a:rPr lang="fr-FR" smtClean="0"/>
              <a:t>22/02/2021</a:t>
            </a:fld>
            <a:endParaRPr lang="fr-BE"/>
          </a:p>
        </p:txBody>
      </p:sp>
      <p:sp>
        <p:nvSpPr>
          <p:cNvPr id="5" name="Footer Placeholder 4"/>
          <p:cNvSpPr>
            <a:spLocks noGrp="1"/>
          </p:cNvSpPr>
          <p:nvPr>
            <p:ph type="ftr" sz="quarter" idx="3"/>
          </p:nvPr>
        </p:nvSpPr>
        <p:spPr>
          <a:xfrm>
            <a:off x="770743" y="7006700"/>
            <a:ext cx="3330054" cy="402483"/>
          </a:xfrm>
          <a:prstGeom prst="rect">
            <a:avLst/>
          </a:prstGeom>
        </p:spPr>
        <p:txBody>
          <a:bodyPr vert="horz" lIns="45720" tIns="45720" rIns="91440" bIns="45720" rtlCol="0" anchor="ctr"/>
          <a:lstStyle>
            <a:lvl1pPr algn="l">
              <a:defRPr sz="1323">
                <a:solidFill>
                  <a:schemeClr val="tx1">
                    <a:lumMod val="65000"/>
                    <a:lumOff val="35000"/>
                  </a:schemeClr>
                </a:solidFill>
                <a:latin typeface="Century Gothic" pitchFamily="34" charset="0"/>
              </a:defRPr>
            </a:lvl1pPr>
          </a:lstStyle>
          <a:p>
            <a:endParaRPr lang="fr-BE"/>
          </a:p>
        </p:txBody>
      </p:sp>
      <p:sp>
        <p:nvSpPr>
          <p:cNvPr id="6" name="Slide Number Placeholder 5"/>
          <p:cNvSpPr>
            <a:spLocks noGrp="1"/>
          </p:cNvSpPr>
          <p:nvPr>
            <p:ph type="sldNum" sz="quarter" idx="4"/>
          </p:nvPr>
        </p:nvSpPr>
        <p:spPr>
          <a:xfrm>
            <a:off x="9989408" y="7006700"/>
            <a:ext cx="657101" cy="402483"/>
          </a:xfrm>
          <a:prstGeom prst="rect">
            <a:avLst/>
          </a:prstGeom>
        </p:spPr>
        <p:txBody>
          <a:bodyPr vert="horz" lIns="27432" tIns="45720" rIns="45720" bIns="45720" rtlCol="0" anchor="ctr"/>
          <a:lstStyle>
            <a:lvl1pPr algn="l">
              <a:defRPr sz="1323">
                <a:solidFill>
                  <a:schemeClr val="tx1">
                    <a:lumMod val="65000"/>
                    <a:lumOff val="35000"/>
                  </a:schemeClr>
                </a:solidFill>
                <a:latin typeface="Century Gothic" pitchFamily="34" charset="0"/>
              </a:defRPr>
            </a:lvl1pPr>
          </a:lstStyle>
          <a:p>
            <a:fld id="{CF4668DC-857F-487D-BFFA-8C0CA5037977}" type="slidenum">
              <a:rPr lang="fr-BE" smtClean="0"/>
              <a:t>‹N°›</a:t>
            </a:fld>
            <a:endParaRPr lang="fr-BE"/>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ctr" defTabSz="1007943" rtl="0" eaLnBrk="1" latinLnBrk="0" hangingPunct="1">
        <a:lnSpc>
          <a:spcPts val="6393"/>
        </a:lnSpc>
        <a:spcBef>
          <a:spcPct val="0"/>
        </a:spcBef>
        <a:buNone/>
        <a:defRPr sz="5952"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77979" indent="-377979" algn="l" defTabSz="1007943" rtl="0" eaLnBrk="1" latinLnBrk="0" hangingPunct="1">
        <a:spcBef>
          <a:spcPct val="20000"/>
        </a:spcBef>
        <a:buFont typeface="Arial" pitchFamily="34" charset="0"/>
        <a:buChar char="•"/>
        <a:defRPr sz="2646" kern="1200">
          <a:solidFill>
            <a:schemeClr val="tx1">
              <a:lumMod val="50000"/>
              <a:lumOff val="50000"/>
            </a:schemeClr>
          </a:solidFill>
          <a:latin typeface="+mj-lt"/>
          <a:ea typeface="+mn-ea"/>
          <a:cs typeface="+mn-cs"/>
        </a:defRPr>
      </a:lvl1pPr>
      <a:lvl2pPr marL="818954" indent="-314982" algn="l" defTabSz="1007943" rtl="0" eaLnBrk="1" latinLnBrk="0" hangingPunct="1">
        <a:spcBef>
          <a:spcPct val="20000"/>
        </a:spcBef>
        <a:buFont typeface="Courier New" pitchFamily="49" charset="0"/>
        <a:buChar char="o"/>
        <a:defRPr sz="1764" kern="1200">
          <a:solidFill>
            <a:schemeClr val="tx1">
              <a:lumMod val="50000"/>
              <a:lumOff val="50000"/>
            </a:schemeClr>
          </a:solidFill>
          <a:latin typeface="+mj-lt"/>
          <a:ea typeface="+mn-ea"/>
          <a:cs typeface="+mn-cs"/>
        </a:defRPr>
      </a:lvl2pPr>
      <a:lvl3pPr marL="1259929" indent="-251986" algn="l" defTabSz="1007943" rtl="0" eaLnBrk="1" latinLnBrk="0" hangingPunct="1">
        <a:spcBef>
          <a:spcPct val="20000"/>
        </a:spcBef>
        <a:buFont typeface="Arial" pitchFamily="34" charset="0"/>
        <a:buChar char="•"/>
        <a:defRPr sz="1764" kern="1200">
          <a:solidFill>
            <a:schemeClr val="tx1">
              <a:lumMod val="50000"/>
              <a:lumOff val="50000"/>
            </a:schemeClr>
          </a:solidFill>
          <a:latin typeface="+mj-lt"/>
          <a:ea typeface="+mn-ea"/>
          <a:cs typeface="+mn-cs"/>
        </a:defRPr>
      </a:lvl3pPr>
      <a:lvl4pPr marL="1763900" indent="-251986" algn="l" defTabSz="1007943" rtl="0" eaLnBrk="1" latinLnBrk="0" hangingPunct="1">
        <a:spcBef>
          <a:spcPct val="20000"/>
        </a:spcBef>
        <a:buFont typeface="Courier New" pitchFamily="49" charset="0"/>
        <a:buChar char="o"/>
        <a:defRPr sz="1764" kern="1200">
          <a:solidFill>
            <a:schemeClr val="tx1">
              <a:lumMod val="50000"/>
              <a:lumOff val="50000"/>
            </a:schemeClr>
          </a:solidFill>
          <a:latin typeface="+mj-lt"/>
          <a:ea typeface="+mn-ea"/>
          <a:cs typeface="+mn-cs"/>
        </a:defRPr>
      </a:lvl4pPr>
      <a:lvl5pPr marL="2267872" indent="-251986" algn="l" defTabSz="1007943" rtl="0" eaLnBrk="1" latinLnBrk="0" hangingPunct="1">
        <a:spcBef>
          <a:spcPct val="20000"/>
        </a:spcBef>
        <a:buFont typeface="Arial" pitchFamily="34" charset="0"/>
        <a:buChar char="•"/>
        <a:defRPr sz="1764" kern="1200">
          <a:solidFill>
            <a:schemeClr val="tx1">
              <a:lumMod val="50000"/>
              <a:lumOff val="50000"/>
            </a:schemeClr>
          </a:solidFill>
          <a:latin typeface="+mj-lt"/>
          <a:ea typeface="+mn-ea"/>
          <a:cs typeface="+mn-cs"/>
        </a:defRPr>
      </a:lvl5pPr>
      <a:lvl6pPr marL="2771844" indent="-251986" algn="l" defTabSz="1007943" rtl="0" eaLnBrk="1" latinLnBrk="0" hangingPunct="1">
        <a:spcBef>
          <a:spcPct val="20000"/>
        </a:spcBef>
        <a:buFont typeface="Courier New" pitchFamily="49" charset="0"/>
        <a:buChar char="o"/>
        <a:defRPr sz="1764" kern="1200">
          <a:solidFill>
            <a:schemeClr val="tx1">
              <a:lumMod val="50000"/>
              <a:lumOff val="50000"/>
            </a:schemeClr>
          </a:solidFill>
          <a:latin typeface="+mj-lt"/>
          <a:ea typeface="+mn-ea"/>
          <a:cs typeface="+mn-cs"/>
        </a:defRPr>
      </a:lvl6pPr>
      <a:lvl7pPr marL="3275815" indent="-251986" algn="l" defTabSz="1007943" rtl="0" eaLnBrk="1" latinLnBrk="0" hangingPunct="1">
        <a:spcBef>
          <a:spcPct val="20000"/>
        </a:spcBef>
        <a:buFont typeface="Arial" pitchFamily="34" charset="0"/>
        <a:buChar char="•"/>
        <a:defRPr sz="1764" kern="1200">
          <a:solidFill>
            <a:schemeClr val="tx1">
              <a:lumMod val="50000"/>
              <a:lumOff val="50000"/>
            </a:schemeClr>
          </a:solidFill>
          <a:latin typeface="+mj-lt"/>
          <a:ea typeface="+mn-ea"/>
          <a:cs typeface="+mn-cs"/>
        </a:defRPr>
      </a:lvl7pPr>
      <a:lvl8pPr marL="3779787" indent="-251986" algn="l" defTabSz="1007943" rtl="0" eaLnBrk="1" latinLnBrk="0" hangingPunct="1">
        <a:spcBef>
          <a:spcPct val="20000"/>
        </a:spcBef>
        <a:buFont typeface="Courier New" pitchFamily="49" charset="0"/>
        <a:buChar char="o"/>
        <a:defRPr sz="1764" kern="1200">
          <a:solidFill>
            <a:schemeClr val="tx1">
              <a:lumMod val="50000"/>
              <a:lumOff val="50000"/>
            </a:schemeClr>
          </a:solidFill>
          <a:latin typeface="+mj-lt"/>
          <a:ea typeface="+mn-ea"/>
          <a:cs typeface="+mn-cs"/>
        </a:defRPr>
      </a:lvl8pPr>
      <a:lvl9pPr marL="4283758" indent="-251986" algn="l" defTabSz="1007943" rtl="0" eaLnBrk="1" latinLnBrk="0" hangingPunct="1">
        <a:spcBef>
          <a:spcPct val="20000"/>
        </a:spcBef>
        <a:buFont typeface="Arial" pitchFamily="34" charset="0"/>
        <a:buChar char="•"/>
        <a:defRPr sz="1764" kern="1200">
          <a:solidFill>
            <a:schemeClr val="tx1">
              <a:lumMod val="50000"/>
              <a:lumOff val="50000"/>
            </a:schemeClr>
          </a:solidFill>
          <a:latin typeface="+mj-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emf"/><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8.pn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29.emf"/><Relationship Id="rId5" Type="http://schemas.openxmlformats.org/officeDocument/2006/relationships/image" Target="../media/image28.jpg"/><Relationship Id="rId4" Type="http://schemas.openxmlformats.org/officeDocument/2006/relationships/image" Target="../media/image27.jpg"/></Relationships>
</file>

<file path=ppt/slides/_rels/slide1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hyperlink" Target="http://www.fosolutions.lu/" TargetMode="External"/><Relationship Id="rId2" Type="http://schemas.openxmlformats.org/officeDocument/2006/relationships/image" Target="../media/image37.tiff"/><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hyperlink" Target="mailto:admin@fosolutions.lu?subject=Montessori%20NeoKid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emf"/></Relationships>
</file>

<file path=ppt/slides/_rels/slide2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8.jpeg"/><Relationship Id="rId7"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0.jpg"/><Relationship Id="rId5" Type="http://schemas.openxmlformats.org/officeDocument/2006/relationships/image" Target="../media/image29.emf"/><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emf"/><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jp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emf"/><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emf"/></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emf"/><Relationship Id="rId5" Type="http://schemas.openxmlformats.org/officeDocument/2006/relationships/image" Target="../media/image8.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9C7A3883-C522-7F4E-A0DC-366BFABDA6F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0691813" cy="7559675"/>
          </a:xfrm>
          <a:prstGeom prst="rect">
            <a:avLst/>
          </a:prstGeom>
        </p:spPr>
      </p:pic>
      <p:pic>
        <p:nvPicPr>
          <p:cNvPr id="11" name="Image 10">
            <a:extLst>
              <a:ext uri="{FF2B5EF4-FFF2-40B4-BE49-F238E27FC236}">
                <a16:creationId xmlns:a16="http://schemas.microsoft.com/office/drawing/2014/main" id="{A219FC2E-F913-8243-9178-B844C6F748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7434" y="2267669"/>
            <a:ext cx="4536505" cy="4536505"/>
          </a:xfrm>
          <a:prstGeom prst="rect">
            <a:avLst/>
          </a:prstGeom>
        </p:spPr>
      </p:pic>
      <p:pic>
        <p:nvPicPr>
          <p:cNvPr id="16" name="Image 15">
            <a:extLst>
              <a:ext uri="{FF2B5EF4-FFF2-40B4-BE49-F238E27FC236}">
                <a16:creationId xmlns:a16="http://schemas.microsoft.com/office/drawing/2014/main" id="{A5B832D9-DA56-A54F-A8F2-CD0FD8F87AD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7466" y="-916917"/>
            <a:ext cx="5925547" cy="4192698"/>
          </a:xfrm>
          <a:prstGeom prst="rect">
            <a:avLst/>
          </a:prstGeom>
        </p:spPr>
      </p:pic>
      <p:sp>
        <p:nvSpPr>
          <p:cNvPr id="5" name="Oval 2">
            <a:extLst>
              <a:ext uri="{FF2B5EF4-FFF2-40B4-BE49-F238E27FC236}">
                <a16:creationId xmlns:a16="http://schemas.microsoft.com/office/drawing/2014/main" id="{51E0B2F5-A040-415D-9FFA-31B087C304CD}"/>
              </a:ext>
            </a:extLst>
          </p:cNvPr>
          <p:cNvSpPr/>
          <p:nvPr/>
        </p:nvSpPr>
        <p:spPr>
          <a:xfrm>
            <a:off x="2033538" y="3491805"/>
            <a:ext cx="2620115" cy="2586972"/>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7E4D146A-F91B-4259-94B5-0DD48B8160BA}"/>
              </a:ext>
            </a:extLst>
          </p:cNvPr>
          <p:cNvSpPr/>
          <p:nvPr/>
        </p:nvSpPr>
        <p:spPr>
          <a:xfrm>
            <a:off x="1939439" y="3981287"/>
            <a:ext cx="2808311" cy="1673535"/>
          </a:xfrm>
          <a:prstGeom prst="rect">
            <a:avLst/>
          </a:prstGeom>
          <a:noFill/>
        </p:spPr>
        <p:txBody>
          <a:bodyPr wrap="square">
            <a:spAutoFit/>
          </a:bodyPr>
          <a:lstStyle/>
          <a:p>
            <a:pPr algn="ctr">
              <a:lnSpc>
                <a:spcPct val="150000"/>
              </a:lnSpc>
            </a:pPr>
            <a:r>
              <a:rPr lang="en-GB" sz="1600" b="1" dirty="0">
                <a:solidFill>
                  <a:srgbClr val="6693C2"/>
                </a:solidFill>
                <a:latin typeface="Segoe Script" panose="020B0804020000000003" pitchFamily="34" charset="0"/>
                <a:ea typeface="Noteworthy Light" panose="02000400000000000000" pitchFamily="2" charset="77"/>
                <a:cs typeface="Ayuthaya" pitchFamily="2" charset="-34"/>
              </a:rPr>
              <a:t>MONTESSORI NURSERIES</a:t>
            </a:r>
          </a:p>
          <a:p>
            <a:pPr algn="ctr">
              <a:lnSpc>
                <a:spcPct val="150000"/>
              </a:lnSpc>
            </a:pPr>
            <a:r>
              <a:rPr lang="en-GB" sz="2000" b="1" dirty="0">
                <a:solidFill>
                  <a:srgbClr val="6693C2"/>
                </a:solidFill>
                <a:latin typeface="Segoe Script" panose="020B0804020000000003" pitchFamily="34" charset="0"/>
                <a:ea typeface="Noteworthy Light" panose="02000400000000000000" pitchFamily="2" charset="77"/>
                <a:cs typeface="Ayuthaya" pitchFamily="2" charset="-34"/>
              </a:rPr>
              <a:t>#</a:t>
            </a:r>
            <a:r>
              <a:rPr lang="en-GB" sz="1800" b="1" dirty="0">
                <a:solidFill>
                  <a:srgbClr val="6693C2"/>
                </a:solidFill>
                <a:latin typeface="Segoe Script" panose="020B0804020000000003" pitchFamily="34" charset="0"/>
                <a:ea typeface="Noteworthy Light" panose="02000400000000000000" pitchFamily="2" charset="77"/>
                <a:cs typeface="Ayuthaya" pitchFamily="2" charset="-34"/>
              </a:rPr>
              <a:t>1 NETWORK</a:t>
            </a:r>
          </a:p>
          <a:p>
            <a:pPr algn="ctr">
              <a:lnSpc>
                <a:spcPct val="150000"/>
              </a:lnSpc>
            </a:pPr>
            <a:r>
              <a:rPr lang="en-GB" sz="1600" b="1" dirty="0">
                <a:solidFill>
                  <a:srgbClr val="6693C2"/>
                </a:solidFill>
                <a:latin typeface="Segoe Script" panose="020B0804020000000003" pitchFamily="34" charset="0"/>
                <a:ea typeface="Noteworthy Light" panose="02000400000000000000" pitchFamily="2" charset="77"/>
                <a:cs typeface="Ayuthaya" pitchFamily="2" charset="-34"/>
              </a:rPr>
              <a:t>IN FRANCE</a:t>
            </a:r>
          </a:p>
        </p:txBody>
      </p:sp>
    </p:spTree>
    <p:extLst>
      <p:ext uri="{BB962C8B-B14F-4D97-AF65-F5344CB8AC3E}">
        <p14:creationId xmlns:p14="http://schemas.microsoft.com/office/powerpoint/2010/main" val="31760014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1D6563BE-EDBF-49EF-819C-C12E5B3FAE18}"/>
              </a:ext>
            </a:extLst>
          </p:cNvPr>
          <p:cNvPicPr>
            <a:picLocks noChangeAspect="1"/>
          </p:cNvPicPr>
          <p:nvPr/>
        </p:nvPicPr>
        <p:blipFill>
          <a:blip r:embed="rId2"/>
          <a:stretch>
            <a:fillRect/>
          </a:stretch>
        </p:blipFill>
        <p:spPr>
          <a:xfrm>
            <a:off x="-1" y="0"/>
            <a:ext cx="10691813" cy="7558270"/>
          </a:xfrm>
          <a:prstGeom prst="rect">
            <a:avLst/>
          </a:prstGeom>
        </p:spPr>
      </p:pic>
      <p:sp>
        <p:nvSpPr>
          <p:cNvPr id="4" name="Espace réservé du numéro de diapositive 3"/>
          <p:cNvSpPr>
            <a:spLocks noGrp="1"/>
          </p:cNvSpPr>
          <p:nvPr>
            <p:ph type="sldNum" sz="quarter" idx="12"/>
          </p:nvPr>
        </p:nvSpPr>
        <p:spPr/>
        <p:txBody>
          <a:bodyPr/>
          <a:lstStyle/>
          <a:p>
            <a:fld id="{CF4668DC-857F-487D-BFFA-8C0CA5037977}" type="slidenum">
              <a:rPr lang="fr-BE" smtClean="0"/>
              <a:t>10</a:t>
            </a:fld>
            <a:endParaRPr lang="fr-BE" dirty="0"/>
          </a:p>
        </p:txBody>
      </p:sp>
      <p:pic>
        <p:nvPicPr>
          <p:cNvPr id="2" name="Image 1">
            <a:extLst>
              <a:ext uri="{FF2B5EF4-FFF2-40B4-BE49-F238E27FC236}">
                <a16:creationId xmlns:a16="http://schemas.microsoft.com/office/drawing/2014/main" id="{DAE6A81D-109E-4B0B-BCFA-ECD1132979E5}"/>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172000"/>
                    </a14:imgEffect>
                    <a14:imgEffect>
                      <a14:brightnessContrast bright="23000"/>
                    </a14:imgEffect>
                  </a14:imgLayer>
                </a14:imgProps>
              </a:ext>
            </a:extLst>
          </a:blip>
          <a:srcRect l="1994" t="18820" r="12298" b="4314"/>
          <a:stretch/>
        </p:blipFill>
        <p:spPr>
          <a:xfrm>
            <a:off x="1176988" y="1216643"/>
            <a:ext cx="8098841" cy="5447461"/>
          </a:xfrm>
          <a:prstGeom prst="roundRect">
            <a:avLst>
              <a:gd name="adj" fmla="val 8594"/>
            </a:avLst>
          </a:prstGeom>
          <a:solidFill>
            <a:srgbClr val="FFFFFF">
              <a:shade val="85000"/>
            </a:srgbClr>
          </a:solidFill>
          <a:ln>
            <a:noFill/>
          </a:ln>
          <a:effectLst/>
        </p:spPr>
      </p:pic>
      <p:pic>
        <p:nvPicPr>
          <p:cNvPr id="3" name="Image 2">
            <a:extLst>
              <a:ext uri="{FF2B5EF4-FFF2-40B4-BE49-F238E27FC236}">
                <a16:creationId xmlns:a16="http://schemas.microsoft.com/office/drawing/2014/main" id="{C72EA320-AE40-412F-84AA-4E3B54AB47E7}"/>
              </a:ext>
            </a:extLst>
          </p:cNvPr>
          <p:cNvPicPr>
            <a:picLocks noChangeAspect="1"/>
          </p:cNvPicPr>
          <p:nvPr/>
        </p:nvPicPr>
        <p:blipFill>
          <a:blip r:embed="rId5"/>
          <a:stretch>
            <a:fillRect/>
          </a:stretch>
        </p:blipFill>
        <p:spPr>
          <a:xfrm>
            <a:off x="1176988" y="221271"/>
            <a:ext cx="8284842" cy="744432"/>
          </a:xfrm>
          <a:prstGeom prst="rect">
            <a:avLst/>
          </a:prstGeom>
        </p:spPr>
      </p:pic>
      <p:pic>
        <p:nvPicPr>
          <p:cNvPr id="10" name="Image 9">
            <a:extLst>
              <a:ext uri="{FF2B5EF4-FFF2-40B4-BE49-F238E27FC236}">
                <a16:creationId xmlns:a16="http://schemas.microsoft.com/office/drawing/2014/main" id="{1DEC1D4F-515A-4EBC-BA32-18EC510807B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8710" y="6336724"/>
            <a:ext cx="2100626" cy="1486325"/>
          </a:xfrm>
          <a:prstGeom prst="rect">
            <a:avLst/>
          </a:prstGeom>
        </p:spPr>
      </p:pic>
      <p:pic>
        <p:nvPicPr>
          <p:cNvPr id="12" name="Image 11">
            <a:extLst>
              <a:ext uri="{FF2B5EF4-FFF2-40B4-BE49-F238E27FC236}">
                <a16:creationId xmlns:a16="http://schemas.microsoft.com/office/drawing/2014/main" id="{AF2A5250-215A-4BF7-AD7D-F2F6231B239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8760670">
            <a:off x="8849548" y="2086199"/>
            <a:ext cx="1477958" cy="1542218"/>
          </a:xfrm>
          <a:prstGeom prst="rect">
            <a:avLst/>
          </a:prstGeom>
        </p:spPr>
      </p:pic>
      <p:sp>
        <p:nvSpPr>
          <p:cNvPr id="9" name="Espace réservé du contenu 2">
            <a:extLst>
              <a:ext uri="{FF2B5EF4-FFF2-40B4-BE49-F238E27FC236}">
                <a16:creationId xmlns:a16="http://schemas.microsoft.com/office/drawing/2014/main" id="{7FDBE85E-92E9-4435-AA8E-2744E109FC26}"/>
              </a:ext>
            </a:extLst>
          </p:cNvPr>
          <p:cNvSpPr txBox="1">
            <a:spLocks/>
          </p:cNvSpPr>
          <p:nvPr/>
        </p:nvSpPr>
        <p:spPr>
          <a:xfrm>
            <a:off x="163965" y="354824"/>
            <a:ext cx="9802312" cy="559791"/>
          </a:xfrm>
          <a:prstGeom prst="rect">
            <a:avLst/>
          </a:prstGeom>
          <a:noFill/>
          <a:ln>
            <a:noFill/>
          </a:ln>
        </p:spPr>
        <p:txBody>
          <a:bodyPr vert="horz" lIns="100796" tIns="50398" rIns="100796" bIns="50398"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ctr">
              <a:buNone/>
            </a:pPr>
            <a:r>
              <a:rPr lang="en-GB" sz="2425" b="1" dirty="0">
                <a:solidFill>
                  <a:schemeClr val="bg1"/>
                </a:solidFill>
                <a:latin typeface="Ink Free" panose="03080402000500000000" pitchFamily="66" charset="0"/>
                <a:cs typeface="Arial" panose="020B0604020202020204" pitchFamily="34" charset="0"/>
              </a:rPr>
              <a:t>ACTIVITY ROOM OF A MONTESSORI NURSERY</a:t>
            </a:r>
          </a:p>
        </p:txBody>
      </p:sp>
    </p:spTree>
    <p:extLst>
      <p:ext uri="{BB962C8B-B14F-4D97-AF65-F5344CB8AC3E}">
        <p14:creationId xmlns:p14="http://schemas.microsoft.com/office/powerpoint/2010/main" val="16661013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AF5A03CE-4346-4634-9AE3-3E17344D440F}"/>
              </a:ext>
            </a:extLst>
          </p:cNvPr>
          <p:cNvPicPr>
            <a:picLocks noChangeAspect="1"/>
          </p:cNvPicPr>
          <p:nvPr/>
        </p:nvPicPr>
        <p:blipFill>
          <a:blip r:embed="rId2"/>
          <a:stretch>
            <a:fillRect/>
          </a:stretch>
        </p:blipFill>
        <p:spPr>
          <a:xfrm>
            <a:off x="-1" y="0"/>
            <a:ext cx="10691813" cy="7558270"/>
          </a:xfrm>
          <a:prstGeom prst="rect">
            <a:avLst/>
          </a:prstGeom>
        </p:spPr>
      </p:pic>
      <p:sp>
        <p:nvSpPr>
          <p:cNvPr id="4" name="Espace réservé du numéro de diapositive 3"/>
          <p:cNvSpPr>
            <a:spLocks noGrp="1"/>
          </p:cNvSpPr>
          <p:nvPr>
            <p:ph type="sldNum" sz="quarter" idx="12"/>
          </p:nvPr>
        </p:nvSpPr>
        <p:spPr/>
        <p:txBody>
          <a:bodyPr/>
          <a:lstStyle/>
          <a:p>
            <a:fld id="{CF4668DC-857F-487D-BFFA-8C0CA5037977}" type="slidenum">
              <a:rPr lang="fr-BE" smtClean="0"/>
              <a:t>11</a:t>
            </a:fld>
            <a:endParaRPr lang="fr-BE" dirty="0"/>
          </a:p>
        </p:txBody>
      </p:sp>
      <p:pic>
        <p:nvPicPr>
          <p:cNvPr id="5" name="Image 4">
            <a:extLst>
              <a:ext uri="{FF2B5EF4-FFF2-40B4-BE49-F238E27FC236}">
                <a16:creationId xmlns:a16="http://schemas.microsoft.com/office/drawing/2014/main" id="{DE20EB3A-A863-4988-9003-7CF1134A0726}"/>
              </a:ext>
            </a:extLst>
          </p:cNvPr>
          <p:cNvPicPr>
            <a:picLocks noChangeAspect="1"/>
          </p:cNvPicPr>
          <p:nvPr/>
        </p:nvPicPr>
        <p:blipFill>
          <a:blip r:embed="rId3"/>
          <a:stretch>
            <a:fillRect/>
          </a:stretch>
        </p:blipFill>
        <p:spPr>
          <a:xfrm>
            <a:off x="1176988" y="221271"/>
            <a:ext cx="8284842" cy="744432"/>
          </a:xfrm>
          <a:prstGeom prst="rect">
            <a:avLst/>
          </a:prstGeom>
        </p:spPr>
      </p:pic>
      <p:pic>
        <p:nvPicPr>
          <p:cNvPr id="8" name="Image 7">
            <a:extLst>
              <a:ext uri="{FF2B5EF4-FFF2-40B4-BE49-F238E27FC236}">
                <a16:creationId xmlns:a16="http://schemas.microsoft.com/office/drawing/2014/main" id="{CE1BBF78-3395-467C-85E3-4F40BC1FB52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6640"/>
          <a:stretch/>
        </p:blipFill>
        <p:spPr>
          <a:xfrm>
            <a:off x="2087171" y="1752105"/>
            <a:ext cx="6517470" cy="4055465"/>
          </a:xfrm>
          <a:prstGeom prst="roundRect">
            <a:avLst>
              <a:gd name="adj" fmla="val 8594"/>
            </a:avLst>
          </a:prstGeom>
          <a:solidFill>
            <a:srgbClr val="FFFFFF">
              <a:shade val="85000"/>
            </a:srgbClr>
          </a:solidFill>
          <a:ln>
            <a:noFill/>
          </a:ln>
          <a:effectLst/>
        </p:spPr>
      </p:pic>
      <p:pic>
        <p:nvPicPr>
          <p:cNvPr id="12" name="Image 11">
            <a:extLst>
              <a:ext uri="{FF2B5EF4-FFF2-40B4-BE49-F238E27FC236}">
                <a16:creationId xmlns:a16="http://schemas.microsoft.com/office/drawing/2014/main" id="{BE076DCC-DC00-4A1E-A107-15D6BE098E4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710" y="6336724"/>
            <a:ext cx="2100626" cy="1486325"/>
          </a:xfrm>
          <a:prstGeom prst="rect">
            <a:avLst/>
          </a:prstGeom>
        </p:spPr>
      </p:pic>
      <p:pic>
        <p:nvPicPr>
          <p:cNvPr id="14" name="Image 13">
            <a:extLst>
              <a:ext uri="{FF2B5EF4-FFF2-40B4-BE49-F238E27FC236}">
                <a16:creationId xmlns:a16="http://schemas.microsoft.com/office/drawing/2014/main" id="{11A110EA-02CE-4A75-9C94-C16D0940897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8760670">
            <a:off x="8748557" y="4707714"/>
            <a:ext cx="1426546" cy="1488570"/>
          </a:xfrm>
          <a:prstGeom prst="rect">
            <a:avLst/>
          </a:prstGeom>
        </p:spPr>
      </p:pic>
      <p:pic>
        <p:nvPicPr>
          <p:cNvPr id="16" name="Image 15">
            <a:extLst>
              <a:ext uri="{FF2B5EF4-FFF2-40B4-BE49-F238E27FC236}">
                <a16:creationId xmlns:a16="http://schemas.microsoft.com/office/drawing/2014/main" id="{B6E911F1-6D47-4E89-85E3-ADC66A78F81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8760670">
            <a:off x="331307" y="1369879"/>
            <a:ext cx="527594" cy="550533"/>
          </a:xfrm>
          <a:prstGeom prst="rect">
            <a:avLst/>
          </a:prstGeom>
        </p:spPr>
      </p:pic>
      <p:sp>
        <p:nvSpPr>
          <p:cNvPr id="10" name="Espace réservé du contenu 2">
            <a:extLst>
              <a:ext uri="{FF2B5EF4-FFF2-40B4-BE49-F238E27FC236}">
                <a16:creationId xmlns:a16="http://schemas.microsoft.com/office/drawing/2014/main" id="{6730A31E-0B03-4B8F-8ED4-9DE3E9F9076E}"/>
              </a:ext>
            </a:extLst>
          </p:cNvPr>
          <p:cNvSpPr txBox="1">
            <a:spLocks/>
          </p:cNvSpPr>
          <p:nvPr/>
        </p:nvSpPr>
        <p:spPr>
          <a:xfrm>
            <a:off x="163965" y="354824"/>
            <a:ext cx="9802312" cy="559791"/>
          </a:xfrm>
          <a:prstGeom prst="rect">
            <a:avLst/>
          </a:prstGeom>
          <a:noFill/>
          <a:ln>
            <a:noFill/>
          </a:ln>
        </p:spPr>
        <p:txBody>
          <a:bodyPr vert="horz" lIns="100796" tIns="50398" rIns="100796" bIns="50398"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ctr">
              <a:buNone/>
            </a:pPr>
            <a:r>
              <a:rPr lang="en-GB" sz="2425" b="1" dirty="0">
                <a:solidFill>
                  <a:schemeClr val="bg1"/>
                </a:solidFill>
                <a:latin typeface="Ink Free" panose="03080402000500000000" pitchFamily="66" charset="0"/>
                <a:cs typeface="Arial" panose="020B0604020202020204" pitchFamily="34" charset="0"/>
              </a:rPr>
              <a:t>ACTIVITY ROOM OF A MONTESSORI NURSERY</a:t>
            </a:r>
          </a:p>
        </p:txBody>
      </p:sp>
    </p:spTree>
    <p:extLst>
      <p:ext uri="{BB962C8B-B14F-4D97-AF65-F5344CB8AC3E}">
        <p14:creationId xmlns:p14="http://schemas.microsoft.com/office/powerpoint/2010/main" val="6935417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grpSp>
        <p:nvGrpSpPr>
          <p:cNvPr id="2" name="Groupe 1">
            <a:extLst>
              <a:ext uri="{FF2B5EF4-FFF2-40B4-BE49-F238E27FC236}">
                <a16:creationId xmlns:a16="http://schemas.microsoft.com/office/drawing/2014/main" id="{8920D17D-152B-4D22-9A31-876E0865198B}"/>
              </a:ext>
            </a:extLst>
          </p:cNvPr>
          <p:cNvGrpSpPr/>
          <p:nvPr/>
        </p:nvGrpSpPr>
        <p:grpSpPr>
          <a:xfrm>
            <a:off x="6140" y="-1571"/>
            <a:ext cx="10684916" cy="7703767"/>
            <a:chOff x="0" y="857250"/>
            <a:chExt cx="8530373" cy="5169600"/>
          </a:xfrm>
        </p:grpSpPr>
        <p:pic>
          <p:nvPicPr>
            <p:cNvPr id="3" name="Image 2">
              <a:extLst>
                <a:ext uri="{FF2B5EF4-FFF2-40B4-BE49-F238E27FC236}">
                  <a16:creationId xmlns:a16="http://schemas.microsoft.com/office/drawing/2014/main" id="{A4F17282-D79B-6A4A-8F57-2D04D3277619}"/>
                </a:ext>
              </a:extLst>
            </p:cNvPr>
            <p:cNvPicPr>
              <a:picLocks noChangeAspect="1"/>
            </p:cNvPicPr>
            <p:nvPr/>
          </p:nvPicPr>
          <p:blipFill rotWithShape="1">
            <a:blip r:embed="rId3"/>
            <a:srcRect l="41420" r="5511" b="-18"/>
            <a:stretch/>
          </p:blipFill>
          <p:spPr>
            <a:xfrm>
              <a:off x="0" y="857250"/>
              <a:ext cx="4094990" cy="5144400"/>
            </a:xfrm>
            <a:prstGeom prst="rect">
              <a:avLst/>
            </a:prstGeom>
          </p:spPr>
        </p:pic>
        <p:pic>
          <p:nvPicPr>
            <p:cNvPr id="6" name="Image 5">
              <a:extLst>
                <a:ext uri="{FF2B5EF4-FFF2-40B4-BE49-F238E27FC236}">
                  <a16:creationId xmlns:a16="http://schemas.microsoft.com/office/drawing/2014/main" id="{DD3D0AD8-296B-894B-8ADE-C0DC0B6F58C2}"/>
                </a:ext>
              </a:extLst>
            </p:cNvPr>
            <p:cNvPicPr>
              <a:picLocks noChangeAspect="1"/>
            </p:cNvPicPr>
            <p:nvPr/>
          </p:nvPicPr>
          <p:blipFill rotWithShape="1">
            <a:blip r:embed="rId4"/>
            <a:srcRect l="53175" t="12042" r="12266" b="100"/>
            <a:stretch/>
          </p:blipFill>
          <p:spPr>
            <a:xfrm>
              <a:off x="5159106" y="857250"/>
              <a:ext cx="3371267" cy="5148000"/>
            </a:xfrm>
            <a:prstGeom prst="rect">
              <a:avLst/>
            </a:prstGeom>
          </p:spPr>
        </p:pic>
        <p:pic>
          <p:nvPicPr>
            <p:cNvPr id="8" name="Image 7">
              <a:extLst>
                <a:ext uri="{FF2B5EF4-FFF2-40B4-BE49-F238E27FC236}">
                  <a16:creationId xmlns:a16="http://schemas.microsoft.com/office/drawing/2014/main" id="{A3BF6BFA-6E3C-E541-9C28-47BD71F5E32F}"/>
                </a:ext>
              </a:extLst>
            </p:cNvPr>
            <p:cNvPicPr>
              <a:picLocks noChangeAspect="1"/>
            </p:cNvPicPr>
            <p:nvPr/>
          </p:nvPicPr>
          <p:blipFill rotWithShape="1">
            <a:blip r:embed="rId5"/>
            <a:srcRect l="26998" t="478" r="36127" b="-508"/>
            <a:stretch/>
          </p:blipFill>
          <p:spPr>
            <a:xfrm>
              <a:off x="3229762" y="857250"/>
              <a:ext cx="2734706" cy="5169600"/>
            </a:xfrm>
            <a:prstGeom prst="rect">
              <a:avLst/>
            </a:prstGeom>
          </p:spPr>
        </p:pic>
      </p:grpSp>
      <p:grpSp>
        <p:nvGrpSpPr>
          <p:cNvPr id="5" name="Groupe 4">
            <a:extLst>
              <a:ext uri="{FF2B5EF4-FFF2-40B4-BE49-F238E27FC236}">
                <a16:creationId xmlns:a16="http://schemas.microsoft.com/office/drawing/2014/main" id="{E33218D3-B757-4619-B344-6ADCA32B1382}"/>
              </a:ext>
            </a:extLst>
          </p:cNvPr>
          <p:cNvGrpSpPr/>
          <p:nvPr/>
        </p:nvGrpSpPr>
        <p:grpSpPr>
          <a:xfrm>
            <a:off x="-121114" y="6514189"/>
            <a:ext cx="10878268" cy="780713"/>
            <a:chOff x="-504565" y="5909554"/>
            <a:chExt cx="10092723" cy="708249"/>
          </a:xfrm>
        </p:grpSpPr>
        <p:pic>
          <p:nvPicPr>
            <p:cNvPr id="4" name="Image 3">
              <a:extLst>
                <a:ext uri="{FF2B5EF4-FFF2-40B4-BE49-F238E27FC236}">
                  <a16:creationId xmlns:a16="http://schemas.microsoft.com/office/drawing/2014/main" id="{A2B654CC-696D-EA49-B121-0EB9DAB56E8B}"/>
                </a:ext>
              </a:extLst>
            </p:cNvPr>
            <p:cNvPicPr>
              <a:picLocks noChangeAspect="1"/>
            </p:cNvPicPr>
            <p:nvPr/>
          </p:nvPicPr>
          <p:blipFill>
            <a:blip r:embed="rId6"/>
            <a:stretch>
              <a:fillRect/>
            </a:stretch>
          </p:blipFill>
          <p:spPr>
            <a:xfrm>
              <a:off x="-504565" y="5909554"/>
              <a:ext cx="10092723" cy="708249"/>
            </a:xfrm>
            <a:prstGeom prst="rect">
              <a:avLst/>
            </a:prstGeom>
          </p:spPr>
        </p:pic>
        <p:sp>
          <p:nvSpPr>
            <p:cNvPr id="85" name="Google Shape;85;p16"/>
            <p:cNvSpPr txBox="1"/>
            <p:nvPr/>
          </p:nvSpPr>
          <p:spPr>
            <a:xfrm>
              <a:off x="-387085" y="5909554"/>
              <a:ext cx="9971010" cy="621080"/>
            </a:xfrm>
            <a:prstGeom prst="rect">
              <a:avLst/>
            </a:prstGeom>
            <a:noFill/>
            <a:ln>
              <a:noFill/>
            </a:ln>
          </p:spPr>
          <p:txBody>
            <a:bodyPr spcFirstLastPara="1" wrap="square" lIns="100779" tIns="100779" rIns="100779" bIns="100779" anchor="t" anchorCtr="0">
              <a:noAutofit/>
            </a:bodyPr>
            <a:lstStyle/>
            <a:p>
              <a:pPr algn="ctr"/>
              <a:r>
                <a:rPr lang="en-GB" sz="1650" b="1" dirty="0">
                  <a:solidFill>
                    <a:srgbClr val="B5C971"/>
                  </a:solidFill>
                  <a:latin typeface="Ink Free"/>
                  <a:cs typeface="Arial"/>
                </a:rPr>
                <a:t>The Montessori approach and material allows the child to develop concentration, autonomy, </a:t>
              </a:r>
            </a:p>
            <a:p>
              <a:pPr algn="ctr"/>
              <a:r>
                <a:rPr lang="en-GB" sz="1650" b="1" dirty="0">
                  <a:solidFill>
                    <a:srgbClr val="B5C971"/>
                  </a:solidFill>
                  <a:latin typeface="Ink Free"/>
                  <a:cs typeface="Arial"/>
                </a:rPr>
                <a:t>intelligence, language and senses.</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 18">
            <a:extLst>
              <a:ext uri="{FF2B5EF4-FFF2-40B4-BE49-F238E27FC236}">
                <a16:creationId xmlns:a16="http://schemas.microsoft.com/office/drawing/2014/main" id="{91050A37-113A-4E2D-92DC-B85625CD368D}"/>
              </a:ext>
            </a:extLst>
          </p:cNvPr>
          <p:cNvPicPr>
            <a:picLocks noChangeAspect="1"/>
          </p:cNvPicPr>
          <p:nvPr/>
        </p:nvPicPr>
        <p:blipFill>
          <a:blip r:embed="rId2"/>
          <a:stretch>
            <a:fillRect/>
          </a:stretch>
        </p:blipFill>
        <p:spPr>
          <a:xfrm>
            <a:off x="-1" y="0"/>
            <a:ext cx="10691813" cy="7558270"/>
          </a:xfrm>
          <a:prstGeom prst="rect">
            <a:avLst/>
          </a:prstGeom>
        </p:spPr>
      </p:pic>
      <p:sp>
        <p:nvSpPr>
          <p:cNvPr id="22" name="Rectangle 21">
            <a:extLst>
              <a:ext uri="{FF2B5EF4-FFF2-40B4-BE49-F238E27FC236}">
                <a16:creationId xmlns:a16="http://schemas.microsoft.com/office/drawing/2014/main" id="{8E4D41A6-0E96-4ADE-ABBE-34E0908577EE}"/>
              </a:ext>
            </a:extLst>
          </p:cNvPr>
          <p:cNvSpPr/>
          <p:nvPr/>
        </p:nvSpPr>
        <p:spPr>
          <a:xfrm>
            <a:off x="306123" y="2216120"/>
            <a:ext cx="10079567" cy="4300022"/>
          </a:xfrm>
          <a:prstGeom prst="rect">
            <a:avLst/>
          </a:prstGeom>
          <a:solidFill>
            <a:srgbClr val="7CA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6098C8"/>
              </a:solidFill>
            </a:endParaRPr>
          </a:p>
        </p:txBody>
      </p:sp>
      <p:pic>
        <p:nvPicPr>
          <p:cNvPr id="20" name="Image 19">
            <a:extLst>
              <a:ext uri="{FF2B5EF4-FFF2-40B4-BE49-F238E27FC236}">
                <a16:creationId xmlns:a16="http://schemas.microsoft.com/office/drawing/2014/main" id="{75AD4A72-6F07-4B5B-9378-9D6309D7FFB0}"/>
              </a:ext>
            </a:extLst>
          </p:cNvPr>
          <p:cNvPicPr>
            <a:picLocks noChangeAspect="1"/>
          </p:cNvPicPr>
          <p:nvPr/>
        </p:nvPicPr>
        <p:blipFill>
          <a:blip r:embed="rId3"/>
          <a:stretch>
            <a:fillRect/>
          </a:stretch>
        </p:blipFill>
        <p:spPr>
          <a:xfrm>
            <a:off x="1176988" y="221271"/>
            <a:ext cx="8284842" cy="744432"/>
          </a:xfrm>
          <a:prstGeom prst="rect">
            <a:avLst/>
          </a:prstGeom>
        </p:spPr>
      </p:pic>
      <p:pic>
        <p:nvPicPr>
          <p:cNvPr id="21" name="Image 20">
            <a:extLst>
              <a:ext uri="{FF2B5EF4-FFF2-40B4-BE49-F238E27FC236}">
                <a16:creationId xmlns:a16="http://schemas.microsoft.com/office/drawing/2014/main" id="{78532BED-6E44-4D1A-A347-69A46BE8C4E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710" y="6336724"/>
            <a:ext cx="2100626" cy="1486325"/>
          </a:xfrm>
          <a:prstGeom prst="rect">
            <a:avLst/>
          </a:prstGeom>
        </p:spPr>
      </p:pic>
      <p:sp>
        <p:nvSpPr>
          <p:cNvPr id="4" name="Espace réservé du numéro de diapositive 3"/>
          <p:cNvSpPr>
            <a:spLocks noGrp="1"/>
          </p:cNvSpPr>
          <p:nvPr>
            <p:ph type="sldNum" sz="quarter" idx="12"/>
          </p:nvPr>
        </p:nvSpPr>
        <p:spPr/>
        <p:txBody>
          <a:bodyPr/>
          <a:lstStyle/>
          <a:p>
            <a:fld id="{CF4668DC-857F-487D-BFFA-8C0CA5037977}" type="slidenum">
              <a:rPr lang="en-GB" smtClean="0"/>
              <a:t>13</a:t>
            </a:fld>
            <a:endParaRPr lang="en-GB"/>
          </a:p>
        </p:txBody>
      </p:sp>
      <p:sp>
        <p:nvSpPr>
          <p:cNvPr id="11" name="Espace réservé du contenu 2"/>
          <p:cNvSpPr txBox="1">
            <a:spLocks/>
          </p:cNvSpPr>
          <p:nvPr/>
        </p:nvSpPr>
        <p:spPr>
          <a:xfrm>
            <a:off x="161330" y="346294"/>
            <a:ext cx="9445682" cy="350189"/>
          </a:xfrm>
          <a:prstGeom prst="rect">
            <a:avLst/>
          </a:prstGeom>
          <a:noFill/>
          <a:ln>
            <a:noFill/>
          </a:ln>
        </p:spPr>
        <p:txBody>
          <a:bodyPr vert="horz" lIns="100796" tIns="50398" rIns="100796" bIns="50398"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ctr">
              <a:buNone/>
            </a:pPr>
            <a:r>
              <a:rPr lang="en-GB" sz="2425" b="1" dirty="0">
                <a:solidFill>
                  <a:schemeClr val="bg1"/>
                </a:solidFill>
                <a:latin typeface="Ink Free" panose="03080402000500000000" pitchFamily="66" charset="0"/>
                <a:cs typeface="Arial" panose="020B0604020202020204" pitchFamily="34" charset="0"/>
              </a:rPr>
              <a:t>THE MONTESSORI APPROACH</a:t>
            </a:r>
          </a:p>
        </p:txBody>
      </p:sp>
      <p:sp>
        <p:nvSpPr>
          <p:cNvPr id="13" name="ZoneTexte 12">
            <a:extLst>
              <a:ext uri="{FF2B5EF4-FFF2-40B4-BE49-F238E27FC236}">
                <a16:creationId xmlns:a16="http://schemas.microsoft.com/office/drawing/2014/main" id="{A75A199D-4CB5-4546-A051-F47300DCB8E3}"/>
              </a:ext>
            </a:extLst>
          </p:cNvPr>
          <p:cNvSpPr txBox="1"/>
          <p:nvPr/>
        </p:nvSpPr>
        <p:spPr>
          <a:xfrm>
            <a:off x="521370" y="1281623"/>
            <a:ext cx="9628430" cy="507831"/>
          </a:xfrm>
          <a:prstGeom prst="rect">
            <a:avLst/>
          </a:prstGeom>
          <a:noFill/>
        </p:spPr>
        <p:txBody>
          <a:bodyPr wrap="square" rtlCol="0">
            <a:spAutoFit/>
          </a:bodyPr>
          <a:lstStyle/>
          <a:p>
            <a:pPr algn="ctr"/>
            <a:r>
              <a:rPr lang="en-GB" sz="1350" dirty="0">
                <a:solidFill>
                  <a:schemeClr val="bg1">
                    <a:lumMod val="65000"/>
                  </a:schemeClr>
                </a:solidFill>
                <a:latin typeface="+mj-lt"/>
                <a:cs typeface="Arial" panose="020B0604020202020204" pitchFamily="34" charset="0"/>
              </a:rPr>
              <a:t>Montessori pedagogy, today unanimously recognized by early childhood professionals as well as by neuroscientists' research, develops children's intelligence and promotes their well-being and development.</a:t>
            </a:r>
          </a:p>
        </p:txBody>
      </p:sp>
      <p:pic>
        <p:nvPicPr>
          <p:cNvPr id="5" name="Image 4">
            <a:extLst>
              <a:ext uri="{FF2B5EF4-FFF2-40B4-BE49-F238E27FC236}">
                <a16:creationId xmlns:a16="http://schemas.microsoft.com/office/drawing/2014/main" id="{157046C5-E551-2E40-9BE8-4C78BA6304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41450" y="1979637"/>
            <a:ext cx="8496944" cy="4248472"/>
          </a:xfrm>
          <a:prstGeom prst="rect">
            <a:avLst/>
          </a:prstGeom>
        </p:spPr>
      </p:pic>
      <p:sp>
        <p:nvSpPr>
          <p:cNvPr id="3" name="TextBox 2">
            <a:extLst>
              <a:ext uri="{FF2B5EF4-FFF2-40B4-BE49-F238E27FC236}">
                <a16:creationId xmlns:a16="http://schemas.microsoft.com/office/drawing/2014/main" id="{B43014E1-9483-4F42-A5D5-E47509CE2748}"/>
              </a:ext>
            </a:extLst>
          </p:cNvPr>
          <p:cNvSpPr txBox="1"/>
          <p:nvPr/>
        </p:nvSpPr>
        <p:spPr>
          <a:xfrm>
            <a:off x="2753618" y="2555702"/>
            <a:ext cx="1368152" cy="646331"/>
          </a:xfrm>
          <a:prstGeom prst="rect">
            <a:avLst/>
          </a:prstGeom>
          <a:solidFill>
            <a:srgbClr val="7CABD2"/>
          </a:solidFill>
        </p:spPr>
        <p:txBody>
          <a:bodyPr wrap="square" rtlCol="0">
            <a:spAutoFit/>
          </a:bodyPr>
          <a:lstStyle/>
          <a:p>
            <a:r>
              <a:rPr lang="en-US" sz="1200" dirty="0">
                <a:solidFill>
                  <a:schemeClr val="bg1"/>
                </a:solidFill>
                <a:latin typeface="Calibri" panose="020F0502020204030204" pitchFamily="34" charset="0"/>
                <a:cs typeface="Calibri" panose="020F0502020204030204" pitchFamily="34" charset="0"/>
              </a:rPr>
              <a:t>Sensorial and natural environment</a:t>
            </a:r>
          </a:p>
        </p:txBody>
      </p:sp>
      <p:sp>
        <p:nvSpPr>
          <p:cNvPr id="6" name="TextBox 5">
            <a:extLst>
              <a:ext uri="{FF2B5EF4-FFF2-40B4-BE49-F238E27FC236}">
                <a16:creationId xmlns:a16="http://schemas.microsoft.com/office/drawing/2014/main" id="{D1C5C08B-FB5F-324C-BCB9-0E022FE6655E}"/>
              </a:ext>
            </a:extLst>
          </p:cNvPr>
          <p:cNvSpPr txBox="1"/>
          <p:nvPr/>
        </p:nvSpPr>
        <p:spPr>
          <a:xfrm>
            <a:off x="2751652" y="3745116"/>
            <a:ext cx="1342493" cy="646331"/>
          </a:xfrm>
          <a:prstGeom prst="rect">
            <a:avLst/>
          </a:prstGeom>
          <a:solidFill>
            <a:srgbClr val="7CABD2"/>
          </a:solidFill>
        </p:spPr>
        <p:txBody>
          <a:bodyPr wrap="square" rtlCol="0">
            <a:spAutoFit/>
          </a:bodyPr>
          <a:lstStyle/>
          <a:p>
            <a:r>
              <a:rPr lang="en-US" sz="1200" dirty="0">
                <a:solidFill>
                  <a:schemeClr val="bg1"/>
                </a:solidFill>
                <a:latin typeface="Calibri" panose="020F0502020204030204" pitchFamily="34" charset="0"/>
                <a:cs typeface="Calibri" panose="020F0502020204030204" pitchFamily="34" charset="0"/>
              </a:rPr>
              <a:t>Development of the child's hands moves and senses</a:t>
            </a:r>
          </a:p>
        </p:txBody>
      </p:sp>
      <p:sp>
        <p:nvSpPr>
          <p:cNvPr id="7" name="TextBox 6">
            <a:extLst>
              <a:ext uri="{FF2B5EF4-FFF2-40B4-BE49-F238E27FC236}">
                <a16:creationId xmlns:a16="http://schemas.microsoft.com/office/drawing/2014/main" id="{80102F87-9518-C049-838E-CE60C2A4BD28}"/>
              </a:ext>
            </a:extLst>
          </p:cNvPr>
          <p:cNvSpPr txBox="1"/>
          <p:nvPr/>
        </p:nvSpPr>
        <p:spPr>
          <a:xfrm>
            <a:off x="2751652" y="4882005"/>
            <a:ext cx="1368152" cy="646331"/>
          </a:xfrm>
          <a:prstGeom prst="rect">
            <a:avLst/>
          </a:prstGeom>
          <a:solidFill>
            <a:srgbClr val="7CABD2"/>
          </a:solidFill>
        </p:spPr>
        <p:txBody>
          <a:bodyPr wrap="square" rtlCol="0">
            <a:spAutoFit/>
          </a:bodyPr>
          <a:lstStyle/>
          <a:p>
            <a:r>
              <a:rPr lang="en-US" sz="1200" dirty="0">
                <a:solidFill>
                  <a:schemeClr val="bg1"/>
                </a:solidFill>
                <a:latin typeface="Calibri" panose="020F0502020204030204" pitchFamily="34" charset="0"/>
                <a:cs typeface="Calibri" panose="020F0502020204030204" pitchFamily="34" charset="0"/>
              </a:rPr>
              <a:t>Parents / professionals’ trust  around the child</a:t>
            </a:r>
          </a:p>
        </p:txBody>
      </p:sp>
      <p:sp>
        <p:nvSpPr>
          <p:cNvPr id="10" name="TextBox 9">
            <a:extLst>
              <a:ext uri="{FF2B5EF4-FFF2-40B4-BE49-F238E27FC236}">
                <a16:creationId xmlns:a16="http://schemas.microsoft.com/office/drawing/2014/main" id="{9F857C9A-A9A1-9641-BBDB-450DD914E984}"/>
              </a:ext>
            </a:extLst>
          </p:cNvPr>
          <p:cNvSpPr txBox="1"/>
          <p:nvPr/>
        </p:nvSpPr>
        <p:spPr>
          <a:xfrm>
            <a:off x="5273898" y="2555701"/>
            <a:ext cx="1368152" cy="646331"/>
          </a:xfrm>
          <a:prstGeom prst="rect">
            <a:avLst/>
          </a:prstGeom>
          <a:solidFill>
            <a:srgbClr val="7CABD2"/>
          </a:solidFill>
        </p:spPr>
        <p:txBody>
          <a:bodyPr wrap="square" rtlCol="0">
            <a:spAutoFit/>
          </a:bodyPr>
          <a:lstStyle/>
          <a:p>
            <a:r>
              <a:rPr lang="en-US" sz="1200" dirty="0">
                <a:solidFill>
                  <a:schemeClr val="bg1"/>
                </a:solidFill>
                <a:latin typeface="Calibri" panose="020F0502020204030204" pitchFamily="34" charset="0"/>
                <a:cs typeface="Calibri" panose="020F0502020204030204" pitchFamily="34" charset="0"/>
              </a:rPr>
              <a:t>Respect for the child's rhythm and individuality</a:t>
            </a:r>
          </a:p>
        </p:txBody>
      </p:sp>
      <p:sp>
        <p:nvSpPr>
          <p:cNvPr id="12" name="Rectangle 11">
            <a:extLst>
              <a:ext uri="{FF2B5EF4-FFF2-40B4-BE49-F238E27FC236}">
                <a16:creationId xmlns:a16="http://schemas.microsoft.com/office/drawing/2014/main" id="{E227DD42-70C2-E340-91AB-D1EC68DD6944}"/>
              </a:ext>
            </a:extLst>
          </p:cNvPr>
          <p:cNvSpPr/>
          <p:nvPr/>
        </p:nvSpPr>
        <p:spPr>
          <a:xfrm>
            <a:off x="5286727" y="3674257"/>
            <a:ext cx="1067291" cy="646331"/>
          </a:xfrm>
          <a:prstGeom prst="rect">
            <a:avLst/>
          </a:prstGeom>
          <a:solidFill>
            <a:srgbClr val="7CABD2"/>
          </a:solidFill>
        </p:spPr>
        <p:txBody>
          <a:bodyPr wrap="square">
            <a:spAutoFit/>
          </a:bodyPr>
          <a:lstStyle/>
          <a:p>
            <a:r>
              <a:rPr lang="en-US" sz="1200" dirty="0">
                <a:solidFill>
                  <a:schemeClr val="bg1"/>
                </a:solidFill>
                <a:latin typeface="Calibri" panose="020F0502020204030204" pitchFamily="34" charset="0"/>
                <a:cs typeface="Calibri" panose="020F0502020204030204" pitchFamily="34" charset="0"/>
              </a:rPr>
              <a:t>Warm and caring attention</a:t>
            </a:r>
          </a:p>
        </p:txBody>
      </p:sp>
      <p:sp>
        <p:nvSpPr>
          <p:cNvPr id="15" name="TextBox 14">
            <a:extLst>
              <a:ext uri="{FF2B5EF4-FFF2-40B4-BE49-F238E27FC236}">
                <a16:creationId xmlns:a16="http://schemas.microsoft.com/office/drawing/2014/main" id="{F1040E66-BEF0-D342-A205-11711A74A7A8}"/>
              </a:ext>
            </a:extLst>
          </p:cNvPr>
          <p:cNvSpPr txBox="1"/>
          <p:nvPr/>
        </p:nvSpPr>
        <p:spPr>
          <a:xfrm>
            <a:off x="5273898" y="4858850"/>
            <a:ext cx="1368152" cy="830997"/>
          </a:xfrm>
          <a:prstGeom prst="rect">
            <a:avLst/>
          </a:prstGeom>
          <a:solidFill>
            <a:srgbClr val="7CABD2"/>
          </a:solidFill>
        </p:spPr>
        <p:txBody>
          <a:bodyPr wrap="square" rtlCol="0">
            <a:spAutoFit/>
          </a:bodyPr>
          <a:lstStyle/>
          <a:p>
            <a:r>
              <a:rPr lang="en-US" sz="1200" dirty="0">
                <a:solidFill>
                  <a:schemeClr val="bg1"/>
                </a:solidFill>
                <a:latin typeface="Calibri" panose="020F0502020204030204" pitchFamily="34" charset="0"/>
                <a:cs typeface="Calibri" panose="020F0502020204030204" pitchFamily="34" charset="0"/>
              </a:rPr>
              <a:t>Freedom of play and movement within a well-defined framework</a:t>
            </a:r>
          </a:p>
        </p:txBody>
      </p:sp>
      <p:sp>
        <p:nvSpPr>
          <p:cNvPr id="16" name="TextBox 15">
            <a:extLst>
              <a:ext uri="{FF2B5EF4-FFF2-40B4-BE49-F238E27FC236}">
                <a16:creationId xmlns:a16="http://schemas.microsoft.com/office/drawing/2014/main" id="{5A23832F-74E0-A74F-9034-5CD16F5D251D}"/>
              </a:ext>
            </a:extLst>
          </p:cNvPr>
          <p:cNvSpPr txBox="1"/>
          <p:nvPr/>
        </p:nvSpPr>
        <p:spPr>
          <a:xfrm>
            <a:off x="7794177" y="2555701"/>
            <a:ext cx="1368152" cy="646331"/>
          </a:xfrm>
          <a:prstGeom prst="rect">
            <a:avLst/>
          </a:prstGeom>
          <a:solidFill>
            <a:srgbClr val="7CABD2"/>
          </a:solidFill>
        </p:spPr>
        <p:txBody>
          <a:bodyPr wrap="square" rtlCol="0">
            <a:spAutoFit/>
          </a:bodyPr>
          <a:lstStyle/>
          <a:p>
            <a:r>
              <a:rPr lang="en-US" sz="1200" dirty="0">
                <a:solidFill>
                  <a:schemeClr val="bg1"/>
                </a:solidFill>
                <a:latin typeface="Calibri" panose="020F0502020204030204" pitchFamily="34" charset="0"/>
                <a:cs typeface="Calibri" panose="020F0502020204030204" pitchFamily="34" charset="0"/>
              </a:rPr>
              <a:t>Development of autonomy and concentration</a:t>
            </a:r>
          </a:p>
        </p:txBody>
      </p:sp>
      <p:sp>
        <p:nvSpPr>
          <p:cNvPr id="17" name="Rectangle 16">
            <a:extLst>
              <a:ext uri="{FF2B5EF4-FFF2-40B4-BE49-F238E27FC236}">
                <a16:creationId xmlns:a16="http://schemas.microsoft.com/office/drawing/2014/main" id="{BFC2BDC3-E689-754F-A5E8-E866F244E701}"/>
              </a:ext>
            </a:extLst>
          </p:cNvPr>
          <p:cNvSpPr/>
          <p:nvPr/>
        </p:nvSpPr>
        <p:spPr>
          <a:xfrm>
            <a:off x="7794177" y="3723394"/>
            <a:ext cx="1368152" cy="646331"/>
          </a:xfrm>
          <a:prstGeom prst="rect">
            <a:avLst/>
          </a:prstGeom>
          <a:solidFill>
            <a:srgbClr val="7CABD2"/>
          </a:solidFill>
        </p:spPr>
        <p:txBody>
          <a:bodyPr wrap="square">
            <a:spAutoFit/>
          </a:bodyPr>
          <a:lstStyle/>
          <a:p>
            <a:r>
              <a:rPr lang="en-US" sz="1200" dirty="0">
                <a:solidFill>
                  <a:schemeClr val="bg1"/>
                </a:solidFill>
                <a:latin typeface="Calibri" panose="020F0502020204030204" pitchFamily="34" charset="0"/>
                <a:cs typeface="Calibri" panose="020F0502020204030204" pitchFamily="34" charset="0"/>
              </a:rPr>
              <a:t>Emphasis on language development</a:t>
            </a:r>
          </a:p>
        </p:txBody>
      </p:sp>
      <p:sp>
        <p:nvSpPr>
          <p:cNvPr id="18" name="TextBox 17">
            <a:extLst>
              <a:ext uri="{FF2B5EF4-FFF2-40B4-BE49-F238E27FC236}">
                <a16:creationId xmlns:a16="http://schemas.microsoft.com/office/drawing/2014/main" id="{4AD7F3C7-08C2-4146-8139-7F286DED3477}"/>
              </a:ext>
            </a:extLst>
          </p:cNvPr>
          <p:cNvSpPr txBox="1"/>
          <p:nvPr/>
        </p:nvSpPr>
        <p:spPr>
          <a:xfrm>
            <a:off x="7794177" y="4789673"/>
            <a:ext cx="1368151" cy="830997"/>
          </a:xfrm>
          <a:prstGeom prst="rect">
            <a:avLst/>
          </a:prstGeom>
          <a:solidFill>
            <a:srgbClr val="7CABD2"/>
          </a:solidFill>
        </p:spPr>
        <p:txBody>
          <a:bodyPr wrap="square" rtlCol="0">
            <a:spAutoFit/>
          </a:bodyPr>
          <a:lstStyle/>
          <a:p>
            <a:r>
              <a:rPr lang="en-US" sz="1200" dirty="0">
                <a:solidFill>
                  <a:schemeClr val="bg1"/>
                </a:solidFill>
                <a:latin typeface="Calibri" panose="020F0502020204030204" pitchFamily="34" charset="0"/>
                <a:cs typeface="Calibri" panose="020F0502020204030204" pitchFamily="34" charset="0"/>
              </a:rPr>
              <a:t>Equipment meeting the needs for sensorial exploration</a:t>
            </a:r>
          </a:p>
        </p:txBody>
      </p:sp>
    </p:spTree>
    <p:extLst>
      <p:ext uri="{BB962C8B-B14F-4D97-AF65-F5344CB8AC3E}">
        <p14:creationId xmlns:p14="http://schemas.microsoft.com/office/powerpoint/2010/main" val="25392813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1C25AA78-BC94-42DB-AB0E-778430735F0B}"/>
              </a:ext>
            </a:extLst>
          </p:cNvPr>
          <p:cNvPicPr>
            <a:picLocks noChangeAspect="1"/>
          </p:cNvPicPr>
          <p:nvPr/>
        </p:nvPicPr>
        <p:blipFill>
          <a:blip r:embed="rId2"/>
          <a:stretch>
            <a:fillRect/>
          </a:stretch>
        </p:blipFill>
        <p:spPr>
          <a:xfrm>
            <a:off x="-1" y="0"/>
            <a:ext cx="10691813" cy="7558270"/>
          </a:xfrm>
          <a:prstGeom prst="rect">
            <a:avLst/>
          </a:prstGeom>
        </p:spPr>
      </p:pic>
      <p:sp>
        <p:nvSpPr>
          <p:cNvPr id="4" name="Espace réservé du numéro de diapositive 3"/>
          <p:cNvSpPr>
            <a:spLocks noGrp="1"/>
          </p:cNvSpPr>
          <p:nvPr>
            <p:ph type="sldNum" sz="quarter" idx="12"/>
          </p:nvPr>
        </p:nvSpPr>
        <p:spPr/>
        <p:txBody>
          <a:bodyPr/>
          <a:lstStyle/>
          <a:p>
            <a:fld id="{CF4668DC-857F-487D-BFFA-8C0CA5037977}" type="slidenum">
              <a:rPr lang="fr-BE" smtClean="0"/>
              <a:t>14</a:t>
            </a:fld>
            <a:endParaRPr lang="fr-BE" dirty="0"/>
          </a:p>
        </p:txBody>
      </p:sp>
      <p:sp>
        <p:nvSpPr>
          <p:cNvPr id="13" name="Espace réservé du contenu 2"/>
          <p:cNvSpPr txBox="1">
            <a:spLocks/>
          </p:cNvSpPr>
          <p:nvPr/>
        </p:nvSpPr>
        <p:spPr>
          <a:xfrm>
            <a:off x="432325" y="1194201"/>
            <a:ext cx="9457182" cy="559791"/>
          </a:xfrm>
          <a:prstGeom prst="rect">
            <a:avLst/>
          </a:prstGeom>
        </p:spPr>
        <p:txBody>
          <a:bodyPr vert="horz" lIns="100796" tIns="50398" rIns="100796" bIns="50398"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ctr">
              <a:buNone/>
            </a:pPr>
            <a:r>
              <a:rPr lang="en-GB" sz="1350" dirty="0">
                <a:solidFill>
                  <a:schemeClr val="bg1">
                    <a:lumMod val="65000"/>
                  </a:schemeClr>
                </a:solidFill>
                <a:cs typeface="Arial" panose="020B0604020202020204" pitchFamily="34" charset="0"/>
              </a:rPr>
              <a:t>The layout of our premises is designed by our specialized architects in the conception of nurseries </a:t>
            </a:r>
          </a:p>
          <a:p>
            <a:pPr marL="0" indent="0" algn="ctr">
              <a:buNone/>
            </a:pPr>
            <a:r>
              <a:rPr lang="en-GB" sz="1350" dirty="0">
                <a:solidFill>
                  <a:schemeClr val="bg1">
                    <a:lumMod val="65000"/>
                  </a:schemeClr>
                </a:solidFill>
                <a:cs typeface="Arial" panose="020B0604020202020204" pitchFamily="34" charset="0"/>
              </a:rPr>
              <a:t>and validated by the PMI (</a:t>
            </a:r>
            <a:r>
              <a:rPr lang="en-GB" sz="1350" i="1" dirty="0">
                <a:solidFill>
                  <a:schemeClr val="bg1">
                    <a:lumMod val="65000"/>
                  </a:schemeClr>
                </a:solidFill>
                <a:cs typeface="Arial" panose="020B0604020202020204" pitchFamily="34" charset="0"/>
              </a:rPr>
              <a:t>Protection </a:t>
            </a:r>
            <a:r>
              <a:rPr lang="en-GB" sz="1350" i="1" dirty="0" err="1">
                <a:solidFill>
                  <a:schemeClr val="bg1">
                    <a:lumMod val="65000"/>
                  </a:schemeClr>
                </a:solidFill>
                <a:cs typeface="Arial" panose="020B0604020202020204" pitchFamily="34" charset="0"/>
              </a:rPr>
              <a:t>Maternelle</a:t>
            </a:r>
            <a:r>
              <a:rPr lang="en-GB" sz="1350" i="1" dirty="0">
                <a:solidFill>
                  <a:schemeClr val="bg1">
                    <a:lumMod val="65000"/>
                  </a:schemeClr>
                </a:solidFill>
                <a:cs typeface="Arial" panose="020B0604020202020204" pitchFamily="34" charset="0"/>
              </a:rPr>
              <a:t> et Infantile</a:t>
            </a:r>
            <a:r>
              <a:rPr lang="en-GB" sz="1350" dirty="0">
                <a:solidFill>
                  <a:schemeClr val="bg1">
                    <a:lumMod val="65000"/>
                  </a:schemeClr>
                </a:solidFill>
                <a:cs typeface="Arial" panose="020B0604020202020204" pitchFamily="34" charset="0"/>
              </a:rPr>
              <a:t>).</a:t>
            </a:r>
          </a:p>
        </p:txBody>
      </p:sp>
      <p:grpSp>
        <p:nvGrpSpPr>
          <p:cNvPr id="14" name="Groupe 13">
            <a:extLst>
              <a:ext uri="{FF2B5EF4-FFF2-40B4-BE49-F238E27FC236}">
                <a16:creationId xmlns:a16="http://schemas.microsoft.com/office/drawing/2014/main" id="{10A61277-9096-4EEA-B16C-2EBB4C46EF35}"/>
              </a:ext>
            </a:extLst>
          </p:cNvPr>
          <p:cNvGrpSpPr/>
          <p:nvPr/>
        </p:nvGrpSpPr>
        <p:grpSpPr>
          <a:xfrm>
            <a:off x="306123" y="221271"/>
            <a:ext cx="9583384" cy="744432"/>
            <a:chOff x="306123" y="221271"/>
            <a:chExt cx="9583384" cy="744432"/>
          </a:xfrm>
        </p:grpSpPr>
        <p:pic>
          <p:nvPicPr>
            <p:cNvPr id="16" name="Image 15">
              <a:extLst>
                <a:ext uri="{FF2B5EF4-FFF2-40B4-BE49-F238E27FC236}">
                  <a16:creationId xmlns:a16="http://schemas.microsoft.com/office/drawing/2014/main" id="{B33C8A4F-B75F-4743-9C01-84767B2CDADA}"/>
                </a:ext>
              </a:extLst>
            </p:cNvPr>
            <p:cNvPicPr>
              <a:picLocks noChangeAspect="1"/>
            </p:cNvPicPr>
            <p:nvPr/>
          </p:nvPicPr>
          <p:blipFill>
            <a:blip r:embed="rId3"/>
            <a:stretch>
              <a:fillRect/>
            </a:stretch>
          </p:blipFill>
          <p:spPr>
            <a:xfrm>
              <a:off x="1176988" y="221271"/>
              <a:ext cx="8284842" cy="744432"/>
            </a:xfrm>
            <a:prstGeom prst="rect">
              <a:avLst/>
            </a:prstGeom>
          </p:spPr>
        </p:pic>
        <p:sp>
          <p:nvSpPr>
            <p:cNvPr id="17" name="Espace réservé du contenu 2">
              <a:extLst>
                <a:ext uri="{FF2B5EF4-FFF2-40B4-BE49-F238E27FC236}">
                  <a16:creationId xmlns:a16="http://schemas.microsoft.com/office/drawing/2014/main" id="{2A2D8F48-C2BE-4453-B5C5-5C306F246B04}"/>
                </a:ext>
              </a:extLst>
            </p:cNvPr>
            <p:cNvSpPr txBox="1">
              <a:spLocks/>
            </p:cNvSpPr>
            <p:nvPr/>
          </p:nvSpPr>
          <p:spPr>
            <a:xfrm>
              <a:off x="306123" y="367728"/>
              <a:ext cx="9583384" cy="559791"/>
            </a:xfrm>
            <a:prstGeom prst="rect">
              <a:avLst/>
            </a:prstGeom>
            <a:noFill/>
            <a:ln>
              <a:noFill/>
            </a:ln>
          </p:spPr>
          <p:txBody>
            <a:bodyPr vert="horz" lIns="100796" tIns="50398" rIns="100796" bIns="50398"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ctr">
                <a:buNone/>
              </a:pPr>
              <a:r>
                <a:rPr lang="fr-FR" sz="2425" b="1" dirty="0">
                  <a:solidFill>
                    <a:schemeClr val="bg1"/>
                  </a:solidFill>
                  <a:latin typeface="Ink Free" panose="03080402000500000000" pitchFamily="66" charset="0"/>
                  <a:cs typeface="Arial" panose="020B0604020202020204" pitchFamily="34" charset="0"/>
                </a:rPr>
                <a:t>A TAILOR-MADE LAYOUT</a:t>
              </a:r>
            </a:p>
          </p:txBody>
        </p:sp>
      </p:grpSp>
      <p:pic>
        <p:nvPicPr>
          <p:cNvPr id="2" name="Image 1">
            <a:extLst>
              <a:ext uri="{FF2B5EF4-FFF2-40B4-BE49-F238E27FC236}">
                <a16:creationId xmlns:a16="http://schemas.microsoft.com/office/drawing/2014/main" id="{EE4F6A1D-7A96-4B2B-A0F7-2566B5A959AB}"/>
              </a:ext>
            </a:extLst>
          </p:cNvPr>
          <p:cNvPicPr>
            <a:picLocks noChangeAspect="1"/>
          </p:cNvPicPr>
          <p:nvPr/>
        </p:nvPicPr>
        <p:blipFill>
          <a:blip r:embed="rId4"/>
          <a:stretch>
            <a:fillRect/>
          </a:stretch>
        </p:blipFill>
        <p:spPr>
          <a:xfrm>
            <a:off x="233718" y="2033491"/>
            <a:ext cx="10171382" cy="4403914"/>
          </a:xfrm>
          <a:prstGeom prst="rect">
            <a:avLst/>
          </a:prstGeom>
        </p:spPr>
      </p:pic>
      <p:pic>
        <p:nvPicPr>
          <p:cNvPr id="7" name="Image 6">
            <a:extLst>
              <a:ext uri="{FF2B5EF4-FFF2-40B4-BE49-F238E27FC236}">
                <a16:creationId xmlns:a16="http://schemas.microsoft.com/office/drawing/2014/main" id="{6EF0C7D0-FA29-4C1B-A2D0-25AC9D72B32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710" y="6336724"/>
            <a:ext cx="2100626" cy="1486325"/>
          </a:xfrm>
          <a:prstGeom prst="rect">
            <a:avLst/>
          </a:prstGeom>
        </p:spPr>
      </p:pic>
    </p:spTree>
    <p:extLst>
      <p:ext uri="{BB962C8B-B14F-4D97-AF65-F5344CB8AC3E}">
        <p14:creationId xmlns:p14="http://schemas.microsoft.com/office/powerpoint/2010/main" val="9256417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Image 23">
            <a:extLst>
              <a:ext uri="{FF2B5EF4-FFF2-40B4-BE49-F238E27FC236}">
                <a16:creationId xmlns:a16="http://schemas.microsoft.com/office/drawing/2014/main" id="{33100EF8-D343-4694-9DF2-D7905F44D651}"/>
              </a:ext>
            </a:extLst>
          </p:cNvPr>
          <p:cNvPicPr>
            <a:picLocks noChangeAspect="1"/>
          </p:cNvPicPr>
          <p:nvPr/>
        </p:nvPicPr>
        <p:blipFill>
          <a:blip r:embed="rId2"/>
          <a:stretch>
            <a:fillRect/>
          </a:stretch>
        </p:blipFill>
        <p:spPr>
          <a:xfrm>
            <a:off x="-1" y="0"/>
            <a:ext cx="10691813" cy="7558270"/>
          </a:xfrm>
          <a:prstGeom prst="rect">
            <a:avLst/>
          </a:prstGeom>
        </p:spPr>
      </p:pic>
      <p:grpSp>
        <p:nvGrpSpPr>
          <p:cNvPr id="25" name="Groupe 24">
            <a:extLst>
              <a:ext uri="{FF2B5EF4-FFF2-40B4-BE49-F238E27FC236}">
                <a16:creationId xmlns:a16="http://schemas.microsoft.com/office/drawing/2014/main" id="{7F9C2285-BE21-4B16-B813-5283DA95529F}"/>
              </a:ext>
            </a:extLst>
          </p:cNvPr>
          <p:cNvGrpSpPr/>
          <p:nvPr/>
        </p:nvGrpSpPr>
        <p:grpSpPr>
          <a:xfrm>
            <a:off x="306123" y="221271"/>
            <a:ext cx="9583384" cy="744432"/>
            <a:chOff x="306123" y="221271"/>
            <a:chExt cx="9583384" cy="744432"/>
          </a:xfrm>
        </p:grpSpPr>
        <p:pic>
          <p:nvPicPr>
            <p:cNvPr id="26" name="Image 25">
              <a:extLst>
                <a:ext uri="{FF2B5EF4-FFF2-40B4-BE49-F238E27FC236}">
                  <a16:creationId xmlns:a16="http://schemas.microsoft.com/office/drawing/2014/main" id="{92BB1ED7-C4F9-4626-A087-5D852675A2E6}"/>
                </a:ext>
              </a:extLst>
            </p:cNvPr>
            <p:cNvPicPr>
              <a:picLocks noChangeAspect="1"/>
            </p:cNvPicPr>
            <p:nvPr/>
          </p:nvPicPr>
          <p:blipFill>
            <a:blip r:embed="rId3"/>
            <a:stretch>
              <a:fillRect/>
            </a:stretch>
          </p:blipFill>
          <p:spPr>
            <a:xfrm>
              <a:off x="1176988" y="221271"/>
              <a:ext cx="8284842" cy="744432"/>
            </a:xfrm>
            <a:prstGeom prst="rect">
              <a:avLst/>
            </a:prstGeom>
          </p:spPr>
        </p:pic>
        <p:sp>
          <p:nvSpPr>
            <p:cNvPr id="27" name="Espace réservé du contenu 2">
              <a:extLst>
                <a:ext uri="{FF2B5EF4-FFF2-40B4-BE49-F238E27FC236}">
                  <a16:creationId xmlns:a16="http://schemas.microsoft.com/office/drawing/2014/main" id="{51BB4BA2-AECC-44B5-8A17-5DC035CC2875}"/>
                </a:ext>
              </a:extLst>
            </p:cNvPr>
            <p:cNvSpPr txBox="1">
              <a:spLocks/>
            </p:cNvSpPr>
            <p:nvPr/>
          </p:nvSpPr>
          <p:spPr>
            <a:xfrm>
              <a:off x="306123" y="367728"/>
              <a:ext cx="9583384" cy="559791"/>
            </a:xfrm>
            <a:prstGeom prst="rect">
              <a:avLst/>
            </a:prstGeom>
            <a:noFill/>
            <a:ln>
              <a:noFill/>
            </a:ln>
          </p:spPr>
          <p:txBody>
            <a:bodyPr vert="horz" lIns="100796" tIns="50398" rIns="100796" bIns="50398"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ctr">
                <a:buNone/>
              </a:pPr>
              <a:endParaRPr lang="fr-FR" sz="2425" b="1" dirty="0">
                <a:solidFill>
                  <a:schemeClr val="bg1"/>
                </a:solidFill>
                <a:latin typeface="Ink Free" panose="03080402000500000000" pitchFamily="66" charset="0"/>
                <a:cs typeface="Arial" panose="020B0604020202020204" pitchFamily="34" charset="0"/>
              </a:endParaRPr>
            </a:p>
          </p:txBody>
        </p:sp>
      </p:grpSp>
      <p:pic>
        <p:nvPicPr>
          <p:cNvPr id="28" name="Image 27">
            <a:extLst>
              <a:ext uri="{FF2B5EF4-FFF2-40B4-BE49-F238E27FC236}">
                <a16:creationId xmlns:a16="http://schemas.microsoft.com/office/drawing/2014/main" id="{48A311B6-A203-404A-8782-5C01857E7C9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710" y="6336724"/>
            <a:ext cx="2100626" cy="1486325"/>
          </a:xfrm>
          <a:prstGeom prst="rect">
            <a:avLst/>
          </a:prstGeom>
        </p:spPr>
      </p:pic>
      <p:sp>
        <p:nvSpPr>
          <p:cNvPr id="4" name="Espace réservé du numéro de diapositive 3"/>
          <p:cNvSpPr>
            <a:spLocks noGrp="1"/>
          </p:cNvSpPr>
          <p:nvPr>
            <p:ph type="sldNum" sz="quarter" idx="12"/>
          </p:nvPr>
        </p:nvSpPr>
        <p:spPr/>
        <p:txBody>
          <a:bodyPr/>
          <a:lstStyle/>
          <a:p>
            <a:fld id="{CF4668DC-857F-487D-BFFA-8C0CA5037977}" type="slidenum">
              <a:rPr lang="en-GB" smtClean="0"/>
              <a:t>15</a:t>
            </a:fld>
            <a:endParaRPr lang="en-GB"/>
          </a:p>
        </p:txBody>
      </p:sp>
      <p:sp>
        <p:nvSpPr>
          <p:cNvPr id="11" name="Espace réservé du contenu 2"/>
          <p:cNvSpPr txBox="1">
            <a:spLocks/>
          </p:cNvSpPr>
          <p:nvPr/>
        </p:nvSpPr>
        <p:spPr>
          <a:xfrm>
            <a:off x="374974" y="390101"/>
            <a:ext cx="9445682" cy="1013472"/>
          </a:xfrm>
          <a:prstGeom prst="rect">
            <a:avLst/>
          </a:prstGeom>
          <a:noFill/>
          <a:ln>
            <a:noFill/>
          </a:ln>
        </p:spPr>
        <p:txBody>
          <a:bodyPr vert="horz" lIns="100796" tIns="50398" rIns="100796" bIns="50398"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ctr">
              <a:buNone/>
            </a:pPr>
            <a:r>
              <a:rPr lang="en-GB" sz="2425" b="1" dirty="0">
                <a:solidFill>
                  <a:schemeClr val="bg1"/>
                </a:solidFill>
                <a:latin typeface="Ink Free" panose="03080402000500000000" pitchFamily="66" charset="0"/>
                <a:cs typeface="Arial" panose="020B0604020202020204" pitchFamily="34" charset="0"/>
              </a:rPr>
              <a:t>COMPLIANCE WITH ENVIRONMENTAL STANDARDS</a:t>
            </a:r>
          </a:p>
        </p:txBody>
      </p:sp>
      <p:sp>
        <p:nvSpPr>
          <p:cNvPr id="13" name="Espace réservé du contenu 2"/>
          <p:cNvSpPr txBox="1">
            <a:spLocks/>
          </p:cNvSpPr>
          <p:nvPr/>
        </p:nvSpPr>
        <p:spPr>
          <a:xfrm>
            <a:off x="761469" y="1403573"/>
            <a:ext cx="9330979" cy="975898"/>
          </a:xfrm>
          <a:prstGeom prst="rect">
            <a:avLst/>
          </a:prstGeom>
        </p:spPr>
        <p:txBody>
          <a:bodyPr vert="horz" lIns="100796" tIns="50398" rIns="100796" bIns="50398"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ctr">
              <a:buNone/>
            </a:pPr>
            <a:r>
              <a:rPr lang="en-GB" sz="1350" dirty="0">
                <a:solidFill>
                  <a:schemeClr val="bg1">
                    <a:lumMod val="65000"/>
                  </a:schemeClr>
                </a:solidFill>
                <a:cs typeface="Arial" panose="020B0604020202020204" pitchFamily="34" charset="0"/>
              </a:rPr>
              <a:t>Our crèches guarantee a high level of ecological quality and energetic performance thanks to the installation of sophisticated equipment and materials designed for the protection and comfort of children. </a:t>
            </a:r>
          </a:p>
          <a:p>
            <a:pPr marL="0" indent="0" algn="ctr">
              <a:buNone/>
            </a:pPr>
            <a:r>
              <a:rPr lang="en-GB" sz="1350" dirty="0">
                <a:solidFill>
                  <a:schemeClr val="bg1">
                    <a:lumMod val="65000"/>
                  </a:schemeClr>
                </a:solidFill>
                <a:cs typeface="Arial" panose="020B0604020202020204" pitchFamily="34" charset="0"/>
              </a:rPr>
              <a:t>Our efforts focus on the following elements as a matter of priority :</a:t>
            </a:r>
          </a:p>
        </p:txBody>
      </p:sp>
      <p:pic>
        <p:nvPicPr>
          <p:cNvPr id="3" name="Image 2">
            <a:extLst>
              <a:ext uri="{FF2B5EF4-FFF2-40B4-BE49-F238E27FC236}">
                <a16:creationId xmlns:a16="http://schemas.microsoft.com/office/drawing/2014/main" id="{FE726E07-0F2D-4EFD-AC33-818B8D888A65}"/>
              </a:ext>
            </a:extLst>
          </p:cNvPr>
          <p:cNvPicPr>
            <a:picLocks noChangeAspect="1"/>
          </p:cNvPicPr>
          <p:nvPr/>
        </p:nvPicPr>
        <p:blipFill rotWithShape="1">
          <a:blip r:embed="rId5"/>
          <a:srcRect b="60900"/>
          <a:stretch/>
        </p:blipFill>
        <p:spPr>
          <a:xfrm>
            <a:off x="268521" y="2484789"/>
            <a:ext cx="10154769" cy="1389686"/>
          </a:xfrm>
          <a:prstGeom prst="rect">
            <a:avLst/>
          </a:prstGeom>
          <a:ln>
            <a:noFill/>
          </a:ln>
          <a:effectLst>
            <a:outerShdw blurRad="292100" dist="139700" dir="2700000" algn="tl" rotWithShape="0">
              <a:srgbClr val="333333">
                <a:alpha val="65000"/>
              </a:srgbClr>
            </a:outerShdw>
          </a:effectLst>
        </p:spPr>
      </p:pic>
      <p:sp>
        <p:nvSpPr>
          <p:cNvPr id="14" name="TextBox 13">
            <a:extLst>
              <a:ext uri="{FF2B5EF4-FFF2-40B4-BE49-F238E27FC236}">
                <a16:creationId xmlns:a16="http://schemas.microsoft.com/office/drawing/2014/main" id="{D783C444-E882-9446-9E39-6E7D8531C781}"/>
              </a:ext>
            </a:extLst>
          </p:cNvPr>
          <p:cNvSpPr txBox="1"/>
          <p:nvPr/>
        </p:nvSpPr>
        <p:spPr>
          <a:xfrm>
            <a:off x="659521" y="4244311"/>
            <a:ext cx="1552622" cy="276999"/>
          </a:xfrm>
          <a:prstGeom prst="rect">
            <a:avLst/>
          </a:prstGeom>
          <a:solidFill>
            <a:schemeClr val="bg1"/>
          </a:solidFill>
        </p:spPr>
        <p:txBody>
          <a:bodyPr wrap="square" rtlCol="0">
            <a:spAutoFit/>
          </a:bodyPr>
          <a:lstStyle/>
          <a:p>
            <a:r>
              <a:rPr lang="en-US" sz="1200" b="1" dirty="0">
                <a:solidFill>
                  <a:srgbClr val="F38E97"/>
                </a:solidFill>
                <a:latin typeface="Calibri" panose="020F0502020204030204" pitchFamily="34" charset="0"/>
                <a:cs typeface="Calibri" panose="020F0502020204030204" pitchFamily="34" charset="0"/>
              </a:rPr>
              <a:t>AIR QUALITY</a:t>
            </a:r>
          </a:p>
        </p:txBody>
      </p:sp>
      <p:sp>
        <p:nvSpPr>
          <p:cNvPr id="15" name="Rectangle 14">
            <a:extLst>
              <a:ext uri="{FF2B5EF4-FFF2-40B4-BE49-F238E27FC236}">
                <a16:creationId xmlns:a16="http://schemas.microsoft.com/office/drawing/2014/main" id="{AE42245B-B2D2-0B4F-833F-EF5F25FC2D45}"/>
              </a:ext>
            </a:extLst>
          </p:cNvPr>
          <p:cNvSpPr/>
          <p:nvPr/>
        </p:nvSpPr>
        <p:spPr>
          <a:xfrm>
            <a:off x="659521" y="4517924"/>
            <a:ext cx="1441104" cy="1338828"/>
          </a:xfrm>
          <a:prstGeom prst="rect">
            <a:avLst/>
          </a:prstGeom>
        </p:spPr>
        <p:txBody>
          <a:bodyPr wrap="square">
            <a:spAutoFit/>
          </a:bodyPr>
          <a:lstStyle/>
          <a:p>
            <a:r>
              <a:rPr lang="en-GB" sz="1350" dirty="0">
                <a:solidFill>
                  <a:schemeClr val="bg1">
                    <a:lumMod val="65000"/>
                  </a:schemeClr>
                </a:solidFill>
                <a:latin typeface="+mj-lt"/>
                <a:cs typeface="Arial" panose="020B0604020202020204" pitchFamily="34" charset="0"/>
              </a:rPr>
              <a:t>To achieve a reduction in allergens and the spread of viruses and bacteria.</a:t>
            </a:r>
          </a:p>
        </p:txBody>
      </p:sp>
      <p:sp>
        <p:nvSpPr>
          <p:cNvPr id="16" name="TextBox 15">
            <a:extLst>
              <a:ext uri="{FF2B5EF4-FFF2-40B4-BE49-F238E27FC236}">
                <a16:creationId xmlns:a16="http://schemas.microsoft.com/office/drawing/2014/main" id="{CBF4B050-6692-E34F-ABDC-F2F619F1A9E4}"/>
              </a:ext>
            </a:extLst>
          </p:cNvPr>
          <p:cNvSpPr txBox="1"/>
          <p:nvPr/>
        </p:nvSpPr>
        <p:spPr>
          <a:xfrm>
            <a:off x="2501820" y="4244311"/>
            <a:ext cx="1682347" cy="646331"/>
          </a:xfrm>
          <a:prstGeom prst="rect">
            <a:avLst/>
          </a:prstGeom>
          <a:solidFill>
            <a:schemeClr val="bg1"/>
          </a:solidFill>
        </p:spPr>
        <p:txBody>
          <a:bodyPr wrap="square" rtlCol="0">
            <a:spAutoFit/>
          </a:bodyPr>
          <a:lstStyle/>
          <a:p>
            <a:r>
              <a:rPr lang="en-US" sz="1200" b="1" dirty="0">
                <a:solidFill>
                  <a:srgbClr val="F38E97"/>
                </a:solidFill>
                <a:latin typeface="Calibri" panose="020F0502020204030204" pitchFamily="34" charset="0"/>
                <a:cs typeface="Calibri" panose="020F0502020204030204" pitchFamily="34" charset="0"/>
              </a:rPr>
              <a:t>WINTER COMFORT AND SUMMER COMFORT</a:t>
            </a:r>
          </a:p>
        </p:txBody>
      </p:sp>
      <p:sp>
        <p:nvSpPr>
          <p:cNvPr id="17" name="Rectangle 16">
            <a:extLst>
              <a:ext uri="{FF2B5EF4-FFF2-40B4-BE49-F238E27FC236}">
                <a16:creationId xmlns:a16="http://schemas.microsoft.com/office/drawing/2014/main" id="{3F54620C-1CD5-1142-A22D-BD07BCFD8979}"/>
              </a:ext>
            </a:extLst>
          </p:cNvPr>
          <p:cNvSpPr/>
          <p:nvPr/>
        </p:nvSpPr>
        <p:spPr>
          <a:xfrm>
            <a:off x="2501820" y="4891298"/>
            <a:ext cx="1434174" cy="1338828"/>
          </a:xfrm>
          <a:prstGeom prst="rect">
            <a:avLst/>
          </a:prstGeom>
        </p:spPr>
        <p:txBody>
          <a:bodyPr wrap="square">
            <a:spAutoFit/>
          </a:bodyPr>
          <a:lstStyle/>
          <a:p>
            <a:r>
              <a:rPr lang="en-GB" sz="1350" dirty="0">
                <a:solidFill>
                  <a:schemeClr val="bg1">
                    <a:lumMod val="65000"/>
                  </a:schemeClr>
                </a:solidFill>
                <a:latin typeface="+mj-lt"/>
                <a:cs typeface="Arial" panose="020B0604020202020204" pitchFamily="34" charset="0"/>
              </a:rPr>
              <a:t>Young children have a low temperature regulation capacity.</a:t>
            </a:r>
          </a:p>
        </p:txBody>
      </p:sp>
      <p:sp>
        <p:nvSpPr>
          <p:cNvPr id="19" name="TextBox 18">
            <a:extLst>
              <a:ext uri="{FF2B5EF4-FFF2-40B4-BE49-F238E27FC236}">
                <a16:creationId xmlns:a16="http://schemas.microsoft.com/office/drawing/2014/main" id="{5A82FC2D-DDE4-BA48-95C4-934E71CC69FA}"/>
              </a:ext>
            </a:extLst>
          </p:cNvPr>
          <p:cNvSpPr txBox="1"/>
          <p:nvPr/>
        </p:nvSpPr>
        <p:spPr>
          <a:xfrm>
            <a:off x="4590052" y="4244311"/>
            <a:ext cx="1984670" cy="276999"/>
          </a:xfrm>
          <a:prstGeom prst="rect">
            <a:avLst/>
          </a:prstGeom>
          <a:solidFill>
            <a:schemeClr val="bg1"/>
          </a:solidFill>
        </p:spPr>
        <p:txBody>
          <a:bodyPr wrap="square" rtlCol="0">
            <a:spAutoFit/>
          </a:bodyPr>
          <a:lstStyle/>
          <a:p>
            <a:r>
              <a:rPr lang="en-US" sz="1200" b="1" dirty="0">
                <a:solidFill>
                  <a:srgbClr val="F38E97"/>
                </a:solidFill>
                <a:latin typeface="Calibri" panose="020F0502020204030204" pitchFamily="34" charset="0"/>
                <a:cs typeface="Calibri" panose="020F0502020204030204" pitchFamily="34" charset="0"/>
              </a:rPr>
              <a:t>ACOUSTIC QUALITY</a:t>
            </a:r>
          </a:p>
        </p:txBody>
      </p:sp>
      <p:sp>
        <p:nvSpPr>
          <p:cNvPr id="2" name="TextBox 1">
            <a:extLst>
              <a:ext uri="{FF2B5EF4-FFF2-40B4-BE49-F238E27FC236}">
                <a16:creationId xmlns:a16="http://schemas.microsoft.com/office/drawing/2014/main" id="{F21A6D51-6DC7-E544-9021-A1D8AF82B926}"/>
              </a:ext>
            </a:extLst>
          </p:cNvPr>
          <p:cNvSpPr txBox="1"/>
          <p:nvPr/>
        </p:nvSpPr>
        <p:spPr>
          <a:xfrm>
            <a:off x="4585362" y="4515324"/>
            <a:ext cx="1434174" cy="1754326"/>
          </a:xfrm>
          <a:prstGeom prst="rect">
            <a:avLst/>
          </a:prstGeom>
          <a:noFill/>
        </p:spPr>
        <p:txBody>
          <a:bodyPr wrap="square" rtlCol="0">
            <a:spAutoFit/>
          </a:bodyPr>
          <a:lstStyle/>
          <a:p>
            <a:r>
              <a:rPr lang="en-US" sz="1350" dirty="0">
                <a:solidFill>
                  <a:schemeClr val="bg1">
                    <a:lumMod val="65000"/>
                  </a:schemeClr>
                </a:solidFill>
                <a:latin typeface="+mj-lt"/>
                <a:cs typeface="Arial" panose="020B0604020202020204" pitchFamily="34" charset="0"/>
              </a:rPr>
              <a:t>It contributes to the comfort of the occupants and to the development of young children.</a:t>
            </a:r>
          </a:p>
        </p:txBody>
      </p:sp>
      <p:sp>
        <p:nvSpPr>
          <p:cNvPr id="20" name="TextBox 19">
            <a:extLst>
              <a:ext uri="{FF2B5EF4-FFF2-40B4-BE49-F238E27FC236}">
                <a16:creationId xmlns:a16="http://schemas.microsoft.com/office/drawing/2014/main" id="{59E43F2B-32EF-9E45-B439-33065D98487C}"/>
              </a:ext>
            </a:extLst>
          </p:cNvPr>
          <p:cNvSpPr txBox="1"/>
          <p:nvPr/>
        </p:nvSpPr>
        <p:spPr>
          <a:xfrm>
            <a:off x="6606276" y="4240925"/>
            <a:ext cx="1984670" cy="276999"/>
          </a:xfrm>
          <a:prstGeom prst="rect">
            <a:avLst/>
          </a:prstGeom>
          <a:solidFill>
            <a:schemeClr val="bg1"/>
          </a:solidFill>
        </p:spPr>
        <p:txBody>
          <a:bodyPr wrap="square" rtlCol="0">
            <a:spAutoFit/>
          </a:bodyPr>
          <a:lstStyle/>
          <a:p>
            <a:r>
              <a:rPr lang="en-US" sz="1200" b="1" dirty="0">
                <a:solidFill>
                  <a:srgbClr val="F38E97"/>
                </a:solidFill>
                <a:latin typeface="Calibri" panose="020F0502020204030204" pitchFamily="34" charset="0"/>
                <a:cs typeface="Calibri" panose="020F0502020204030204" pitchFamily="34" charset="0"/>
              </a:rPr>
              <a:t>QUALITY OF LIGHT</a:t>
            </a:r>
          </a:p>
        </p:txBody>
      </p:sp>
      <p:sp>
        <p:nvSpPr>
          <p:cNvPr id="21" name="TextBox 20">
            <a:extLst>
              <a:ext uri="{FF2B5EF4-FFF2-40B4-BE49-F238E27FC236}">
                <a16:creationId xmlns:a16="http://schemas.microsoft.com/office/drawing/2014/main" id="{94677F62-DC77-4444-9373-2880ADA1697B}"/>
              </a:ext>
            </a:extLst>
          </p:cNvPr>
          <p:cNvSpPr txBox="1"/>
          <p:nvPr/>
        </p:nvSpPr>
        <p:spPr>
          <a:xfrm>
            <a:off x="8694508" y="4240943"/>
            <a:ext cx="1682347" cy="830997"/>
          </a:xfrm>
          <a:prstGeom prst="rect">
            <a:avLst/>
          </a:prstGeom>
          <a:solidFill>
            <a:schemeClr val="bg1"/>
          </a:solidFill>
        </p:spPr>
        <p:txBody>
          <a:bodyPr wrap="square" rtlCol="0">
            <a:spAutoFit/>
          </a:bodyPr>
          <a:lstStyle/>
          <a:p>
            <a:r>
              <a:rPr lang="en-US" sz="1200" b="1" dirty="0">
                <a:solidFill>
                  <a:srgbClr val="F38E97"/>
                </a:solidFill>
                <a:latin typeface="Calibri" panose="020F0502020204030204" pitchFamily="34" charset="0"/>
                <a:cs typeface="Calibri" panose="020F0502020204030204" pitchFamily="34" charset="0"/>
              </a:rPr>
              <a:t>PREVENTION OF ELECTROMAGNETIC RADIATION AND ELECTRIC FIELDS </a:t>
            </a:r>
          </a:p>
        </p:txBody>
      </p:sp>
      <p:sp>
        <p:nvSpPr>
          <p:cNvPr id="22" name="TextBox 21">
            <a:extLst>
              <a:ext uri="{FF2B5EF4-FFF2-40B4-BE49-F238E27FC236}">
                <a16:creationId xmlns:a16="http://schemas.microsoft.com/office/drawing/2014/main" id="{C6C4841C-4159-8541-B5E1-AC51B5E9ABA2}"/>
              </a:ext>
            </a:extLst>
          </p:cNvPr>
          <p:cNvSpPr txBox="1"/>
          <p:nvPr/>
        </p:nvSpPr>
        <p:spPr>
          <a:xfrm>
            <a:off x="6615817" y="4515324"/>
            <a:ext cx="1552585" cy="923330"/>
          </a:xfrm>
          <a:prstGeom prst="rect">
            <a:avLst/>
          </a:prstGeom>
          <a:noFill/>
        </p:spPr>
        <p:txBody>
          <a:bodyPr wrap="square" rtlCol="0">
            <a:spAutoFit/>
          </a:bodyPr>
          <a:lstStyle/>
          <a:p>
            <a:r>
              <a:rPr lang="en-US" sz="1350" dirty="0">
                <a:solidFill>
                  <a:schemeClr val="bg1">
                    <a:lumMod val="65000"/>
                  </a:schemeClr>
                </a:solidFill>
                <a:latin typeface="+mj-lt"/>
                <a:cs typeface="Arial" panose="020B0604020202020204" pitchFamily="34" charset="0"/>
              </a:rPr>
              <a:t>It contributes to children’s healthy body and mind.</a:t>
            </a:r>
          </a:p>
        </p:txBody>
      </p:sp>
      <p:sp>
        <p:nvSpPr>
          <p:cNvPr id="23" name="TextBox 22">
            <a:extLst>
              <a:ext uri="{FF2B5EF4-FFF2-40B4-BE49-F238E27FC236}">
                <a16:creationId xmlns:a16="http://schemas.microsoft.com/office/drawing/2014/main" id="{11BE5F55-AD46-174D-B9C6-2738061C6C55}"/>
              </a:ext>
            </a:extLst>
          </p:cNvPr>
          <p:cNvSpPr txBox="1"/>
          <p:nvPr/>
        </p:nvSpPr>
        <p:spPr>
          <a:xfrm>
            <a:off x="8694509" y="5071940"/>
            <a:ext cx="1434174" cy="1546577"/>
          </a:xfrm>
          <a:prstGeom prst="rect">
            <a:avLst/>
          </a:prstGeom>
          <a:noFill/>
        </p:spPr>
        <p:txBody>
          <a:bodyPr wrap="square" rtlCol="0">
            <a:spAutoFit/>
          </a:bodyPr>
          <a:lstStyle/>
          <a:p>
            <a:r>
              <a:rPr lang="en-US" sz="1350" dirty="0">
                <a:solidFill>
                  <a:schemeClr val="bg1">
                    <a:lumMod val="65000"/>
                  </a:schemeClr>
                </a:solidFill>
                <a:latin typeface="+mj-lt"/>
                <a:cs typeface="Arial" panose="020B0604020202020204" pitchFamily="34" charset="0"/>
              </a:rPr>
              <a:t>Young children have thin skulls, more receptive to harmful waves.</a:t>
            </a:r>
          </a:p>
        </p:txBody>
      </p:sp>
    </p:spTree>
    <p:extLst>
      <p:ext uri="{BB962C8B-B14F-4D97-AF65-F5344CB8AC3E}">
        <p14:creationId xmlns:p14="http://schemas.microsoft.com/office/powerpoint/2010/main" val="35843044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08A11EA1-2001-4CE1-AD0E-F1FED2D35F39}"/>
              </a:ext>
            </a:extLst>
          </p:cNvPr>
          <p:cNvPicPr>
            <a:picLocks noChangeAspect="1"/>
          </p:cNvPicPr>
          <p:nvPr/>
        </p:nvPicPr>
        <p:blipFill>
          <a:blip r:embed="rId2"/>
          <a:stretch>
            <a:fillRect/>
          </a:stretch>
        </p:blipFill>
        <p:spPr>
          <a:xfrm>
            <a:off x="-1" y="0"/>
            <a:ext cx="10691813" cy="7558270"/>
          </a:xfrm>
          <a:prstGeom prst="rect">
            <a:avLst/>
          </a:prstGeom>
        </p:spPr>
      </p:pic>
      <p:sp>
        <p:nvSpPr>
          <p:cNvPr id="4" name="Espace réservé du numéro de diapositive 3"/>
          <p:cNvSpPr>
            <a:spLocks noGrp="1"/>
          </p:cNvSpPr>
          <p:nvPr>
            <p:ph type="sldNum" sz="quarter" idx="12"/>
          </p:nvPr>
        </p:nvSpPr>
        <p:spPr/>
        <p:txBody>
          <a:bodyPr/>
          <a:lstStyle/>
          <a:p>
            <a:fld id="{CF4668DC-857F-487D-BFFA-8C0CA5037977}" type="slidenum">
              <a:rPr lang="fr-BE" smtClean="0"/>
              <a:t>16</a:t>
            </a:fld>
            <a:endParaRPr lang="fr-BE" dirty="0"/>
          </a:p>
        </p:txBody>
      </p:sp>
      <p:grpSp>
        <p:nvGrpSpPr>
          <p:cNvPr id="12" name="Groupe 11">
            <a:extLst>
              <a:ext uri="{FF2B5EF4-FFF2-40B4-BE49-F238E27FC236}">
                <a16:creationId xmlns:a16="http://schemas.microsoft.com/office/drawing/2014/main" id="{7BDE005B-9BF1-4B62-BCA9-24495D2164BF}"/>
              </a:ext>
            </a:extLst>
          </p:cNvPr>
          <p:cNvGrpSpPr/>
          <p:nvPr/>
        </p:nvGrpSpPr>
        <p:grpSpPr>
          <a:xfrm>
            <a:off x="306123" y="221271"/>
            <a:ext cx="9583384" cy="744432"/>
            <a:chOff x="306123" y="221271"/>
            <a:chExt cx="9583384" cy="744432"/>
          </a:xfrm>
        </p:grpSpPr>
        <p:pic>
          <p:nvPicPr>
            <p:cNvPr id="15" name="Image 14">
              <a:extLst>
                <a:ext uri="{FF2B5EF4-FFF2-40B4-BE49-F238E27FC236}">
                  <a16:creationId xmlns:a16="http://schemas.microsoft.com/office/drawing/2014/main" id="{D2E1A4BF-C062-4097-8002-6F7AFC9FE469}"/>
                </a:ext>
              </a:extLst>
            </p:cNvPr>
            <p:cNvPicPr>
              <a:picLocks noChangeAspect="1"/>
            </p:cNvPicPr>
            <p:nvPr/>
          </p:nvPicPr>
          <p:blipFill>
            <a:blip r:embed="rId3"/>
            <a:stretch>
              <a:fillRect/>
            </a:stretch>
          </p:blipFill>
          <p:spPr>
            <a:xfrm>
              <a:off x="1176988" y="221271"/>
              <a:ext cx="8284842" cy="744432"/>
            </a:xfrm>
            <a:prstGeom prst="rect">
              <a:avLst/>
            </a:prstGeom>
          </p:spPr>
        </p:pic>
        <p:sp>
          <p:nvSpPr>
            <p:cNvPr id="18" name="Espace réservé du contenu 2">
              <a:extLst>
                <a:ext uri="{FF2B5EF4-FFF2-40B4-BE49-F238E27FC236}">
                  <a16:creationId xmlns:a16="http://schemas.microsoft.com/office/drawing/2014/main" id="{7FD275CE-610A-4440-9420-632410BE3A0F}"/>
                </a:ext>
              </a:extLst>
            </p:cNvPr>
            <p:cNvSpPr txBox="1">
              <a:spLocks/>
            </p:cNvSpPr>
            <p:nvPr/>
          </p:nvSpPr>
          <p:spPr>
            <a:xfrm>
              <a:off x="306123" y="367728"/>
              <a:ext cx="9583384" cy="559791"/>
            </a:xfrm>
            <a:prstGeom prst="rect">
              <a:avLst/>
            </a:prstGeom>
            <a:noFill/>
            <a:ln>
              <a:noFill/>
            </a:ln>
          </p:spPr>
          <p:txBody>
            <a:bodyPr vert="horz" lIns="100796" tIns="50398" rIns="100796" bIns="50398"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ctr">
                <a:buNone/>
              </a:pPr>
              <a:r>
                <a:rPr lang="en-GB" sz="2425" b="1" dirty="0">
                  <a:solidFill>
                    <a:schemeClr val="bg1"/>
                  </a:solidFill>
                  <a:latin typeface="Ink Free" panose="03080402000500000000" pitchFamily="66" charset="0"/>
                  <a:cs typeface="Arial" panose="020B0604020202020204" pitchFamily="34" charset="0"/>
                </a:rPr>
                <a:t>CHOICE OF OUR LOCATIONS</a:t>
              </a:r>
            </a:p>
          </p:txBody>
        </p:sp>
      </p:grpSp>
      <p:pic>
        <p:nvPicPr>
          <p:cNvPr id="5" name="Image 4">
            <a:extLst>
              <a:ext uri="{FF2B5EF4-FFF2-40B4-BE49-F238E27FC236}">
                <a16:creationId xmlns:a16="http://schemas.microsoft.com/office/drawing/2014/main" id="{E6867692-E9E3-4109-BB87-9626DB1400F5}"/>
              </a:ext>
            </a:extLst>
          </p:cNvPr>
          <p:cNvPicPr>
            <a:picLocks noChangeAspect="1"/>
          </p:cNvPicPr>
          <p:nvPr/>
        </p:nvPicPr>
        <p:blipFill rotWithShape="1">
          <a:blip r:embed="rId4"/>
          <a:srcRect l="15750" t="17322" r="16691" b="8089"/>
          <a:stretch/>
        </p:blipFill>
        <p:spPr>
          <a:xfrm>
            <a:off x="6642050" y="2947218"/>
            <a:ext cx="3085672" cy="3406780"/>
          </a:xfrm>
          <a:prstGeom prst="rect">
            <a:avLst/>
          </a:prstGeom>
        </p:spPr>
      </p:pic>
      <p:pic>
        <p:nvPicPr>
          <p:cNvPr id="6" name="Image 5">
            <a:extLst>
              <a:ext uri="{FF2B5EF4-FFF2-40B4-BE49-F238E27FC236}">
                <a16:creationId xmlns:a16="http://schemas.microsoft.com/office/drawing/2014/main" id="{B478C88B-DFB6-4A4A-80BB-A25D49D5EB9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710" y="6336724"/>
            <a:ext cx="2100626" cy="1486325"/>
          </a:xfrm>
          <a:prstGeom prst="rect">
            <a:avLst/>
          </a:prstGeom>
        </p:spPr>
      </p:pic>
      <p:sp>
        <p:nvSpPr>
          <p:cNvPr id="11" name="Espace réservé du contenu 2">
            <a:extLst>
              <a:ext uri="{FF2B5EF4-FFF2-40B4-BE49-F238E27FC236}">
                <a16:creationId xmlns:a16="http://schemas.microsoft.com/office/drawing/2014/main" id="{8C615EE4-6BC5-4FEA-8DE8-FCACD093D08A}"/>
              </a:ext>
            </a:extLst>
          </p:cNvPr>
          <p:cNvSpPr txBox="1">
            <a:spLocks/>
          </p:cNvSpPr>
          <p:nvPr/>
        </p:nvSpPr>
        <p:spPr>
          <a:xfrm>
            <a:off x="964091" y="3255511"/>
            <a:ext cx="5245911" cy="3733507"/>
          </a:xfrm>
          <a:prstGeom prst="rect">
            <a:avLst/>
          </a:prstGeom>
        </p:spPr>
        <p:txBody>
          <a:bodyPr vert="horz" lIns="100796" tIns="50398" rIns="100796" bIns="50398" rtlCol="0">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just">
              <a:buNone/>
            </a:pPr>
            <a:r>
              <a:rPr lang="en-GB" sz="1350" dirty="0">
                <a:solidFill>
                  <a:schemeClr val="bg1">
                    <a:lumMod val="65000"/>
                  </a:schemeClr>
                </a:solidFill>
                <a:cs typeface="Arial" panose="020B0604020202020204" pitchFamily="34" charset="0"/>
              </a:rPr>
              <a:t>The choice of our locations is made according to the following main criteria :</a:t>
            </a:r>
          </a:p>
          <a:p>
            <a:pPr algn="just"/>
            <a:endParaRPr lang="en-GB" sz="1350" dirty="0">
              <a:solidFill>
                <a:schemeClr val="bg1">
                  <a:lumMod val="65000"/>
                </a:schemeClr>
              </a:solidFill>
              <a:cs typeface="Arial" panose="020B0604020202020204" pitchFamily="34" charset="0"/>
            </a:endParaRPr>
          </a:p>
          <a:p>
            <a:pPr algn="just"/>
            <a:r>
              <a:rPr lang="en-GB" sz="1350" b="1" dirty="0">
                <a:solidFill>
                  <a:schemeClr val="accent3"/>
                </a:solidFill>
                <a:cs typeface="Arial" panose="020B0604020202020204" pitchFamily="34" charset="0"/>
              </a:rPr>
              <a:t>Socio-demographic criteria: </a:t>
            </a:r>
            <a:r>
              <a:rPr lang="en-GB" sz="1350" dirty="0">
                <a:solidFill>
                  <a:schemeClr val="bg1">
                    <a:lumMod val="65000"/>
                  </a:schemeClr>
                </a:solidFill>
                <a:cs typeface="Arial" panose="020B0604020202020204" pitchFamily="34" charset="0"/>
              </a:rPr>
              <a:t>the number of children under the age of 3 in relation to the number of childcare places in EAJE and the number of theoretical childcare places offered by preschool assistants.</a:t>
            </a:r>
          </a:p>
          <a:p>
            <a:pPr algn="just"/>
            <a:endParaRPr lang="en-GB" sz="1350" dirty="0">
              <a:solidFill>
                <a:schemeClr val="bg1">
                  <a:lumMod val="65000"/>
                </a:schemeClr>
              </a:solidFill>
              <a:cs typeface="Arial" panose="020B0604020202020204" pitchFamily="34" charset="0"/>
            </a:endParaRPr>
          </a:p>
          <a:p>
            <a:pPr algn="just"/>
            <a:r>
              <a:rPr lang="en-GB" sz="1350" b="1" dirty="0">
                <a:solidFill>
                  <a:schemeClr val="accent3"/>
                </a:solidFill>
                <a:cs typeface="Arial" panose="020B0604020202020204" pitchFamily="34" charset="0"/>
              </a:rPr>
              <a:t>Socio-economic criteria: </a:t>
            </a:r>
            <a:r>
              <a:rPr lang="en-GB" sz="1350" dirty="0">
                <a:solidFill>
                  <a:schemeClr val="bg1">
                    <a:lumMod val="65000"/>
                  </a:schemeClr>
                </a:solidFill>
                <a:cs typeface="Arial" panose="020B0604020202020204" pitchFamily="34" charset="0"/>
              </a:rPr>
              <a:t>the income level of families in the targeted catchment area.</a:t>
            </a:r>
          </a:p>
          <a:p>
            <a:pPr marL="503972" lvl="1" indent="0">
              <a:buNone/>
            </a:pPr>
            <a:endParaRPr lang="en-GB" sz="1500" dirty="0">
              <a:solidFill>
                <a:srgbClr val="0070C0"/>
              </a:solidFill>
              <a:latin typeface="Arial" panose="020B0604020202020204" pitchFamily="34" charset="0"/>
              <a:cs typeface="Arial" panose="020B0604020202020204" pitchFamily="34" charset="0"/>
            </a:endParaRPr>
          </a:p>
          <a:p>
            <a:pPr lvl="1"/>
            <a:endParaRPr lang="en-GB" sz="1500" dirty="0">
              <a:solidFill>
                <a:srgbClr val="0070C0"/>
              </a:solidFill>
              <a:latin typeface="Arial" panose="020B0604020202020204" pitchFamily="34" charset="0"/>
              <a:cs typeface="Arial" panose="020B0604020202020204" pitchFamily="34" charset="0"/>
            </a:endParaRPr>
          </a:p>
        </p:txBody>
      </p:sp>
      <p:sp>
        <p:nvSpPr>
          <p:cNvPr id="14" name="Espace réservé du contenu 2">
            <a:extLst>
              <a:ext uri="{FF2B5EF4-FFF2-40B4-BE49-F238E27FC236}">
                <a16:creationId xmlns:a16="http://schemas.microsoft.com/office/drawing/2014/main" id="{0E185BA4-FA66-4A5A-86A3-6362FE5045D3}"/>
              </a:ext>
            </a:extLst>
          </p:cNvPr>
          <p:cNvSpPr txBox="1">
            <a:spLocks/>
          </p:cNvSpPr>
          <p:nvPr/>
        </p:nvSpPr>
        <p:spPr>
          <a:xfrm>
            <a:off x="680415" y="1701549"/>
            <a:ext cx="9330979" cy="818116"/>
          </a:xfrm>
          <a:prstGeom prst="rect">
            <a:avLst/>
          </a:prstGeom>
        </p:spPr>
        <p:txBody>
          <a:bodyPr vert="horz" lIns="100796" tIns="50398" rIns="100796" bIns="50398"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ctr">
              <a:buNone/>
            </a:pPr>
            <a:r>
              <a:rPr lang="en-GB" sz="1350" dirty="0">
                <a:solidFill>
                  <a:schemeClr val="bg1">
                    <a:lumMod val="65000"/>
                  </a:schemeClr>
                </a:solidFill>
                <a:cs typeface="Arial" panose="020B0604020202020204" pitchFamily="34" charset="0"/>
              </a:rPr>
              <a:t>Each of our locations is validated by the Town Hall and the Departmental Council (service of the PMI) according to the needs of the geographical sector and the local area.</a:t>
            </a:r>
          </a:p>
        </p:txBody>
      </p:sp>
    </p:spTree>
    <p:extLst>
      <p:ext uri="{BB962C8B-B14F-4D97-AF65-F5344CB8AC3E}">
        <p14:creationId xmlns:p14="http://schemas.microsoft.com/office/powerpoint/2010/main" val="21590129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465DC18D-C219-4EC2-8CBE-924FC428149A}"/>
              </a:ext>
            </a:extLst>
          </p:cNvPr>
          <p:cNvPicPr>
            <a:picLocks noChangeAspect="1"/>
          </p:cNvPicPr>
          <p:nvPr/>
        </p:nvPicPr>
        <p:blipFill>
          <a:blip r:embed="rId2"/>
          <a:stretch>
            <a:fillRect/>
          </a:stretch>
        </p:blipFill>
        <p:spPr>
          <a:xfrm>
            <a:off x="-1" y="0"/>
            <a:ext cx="10691813" cy="7558270"/>
          </a:xfrm>
          <a:prstGeom prst="rect">
            <a:avLst/>
          </a:prstGeom>
        </p:spPr>
      </p:pic>
      <p:sp>
        <p:nvSpPr>
          <p:cNvPr id="4" name="Espace réservé du numéro de diapositive 3"/>
          <p:cNvSpPr>
            <a:spLocks noGrp="1"/>
          </p:cNvSpPr>
          <p:nvPr>
            <p:ph type="sldNum" sz="quarter" idx="12"/>
          </p:nvPr>
        </p:nvSpPr>
        <p:spPr/>
        <p:txBody>
          <a:bodyPr/>
          <a:lstStyle/>
          <a:p>
            <a:fld id="{CF4668DC-857F-487D-BFFA-8C0CA5037977}" type="slidenum">
              <a:rPr lang="fr-BE" smtClean="0"/>
              <a:t>17</a:t>
            </a:fld>
            <a:endParaRPr lang="fr-BE" dirty="0"/>
          </a:p>
        </p:txBody>
      </p:sp>
      <p:sp>
        <p:nvSpPr>
          <p:cNvPr id="20" name="Espace réservé du contenu 2"/>
          <p:cNvSpPr txBox="1">
            <a:spLocks/>
          </p:cNvSpPr>
          <p:nvPr/>
        </p:nvSpPr>
        <p:spPr>
          <a:xfrm>
            <a:off x="1113674" y="1676843"/>
            <a:ext cx="8417307" cy="450424"/>
          </a:xfrm>
          <a:prstGeom prst="rect">
            <a:avLst/>
          </a:prstGeom>
        </p:spPr>
        <p:txBody>
          <a:bodyPr vert="horz" lIns="100796" tIns="50398" rIns="100796" bIns="50398"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ctr">
              <a:buNone/>
            </a:pPr>
            <a:r>
              <a:rPr lang="en-GB" sz="1350" dirty="0">
                <a:solidFill>
                  <a:schemeClr val="bg1">
                    <a:lumMod val="65000"/>
                  </a:schemeClr>
                </a:solidFill>
                <a:cs typeface="Arial" panose="020B0604020202020204" pitchFamily="34" charset="0"/>
              </a:rPr>
              <a:t>It takes about 18 months between the promise to lease and the opening of a micro-crèche.</a:t>
            </a:r>
          </a:p>
        </p:txBody>
      </p:sp>
      <p:grpSp>
        <p:nvGrpSpPr>
          <p:cNvPr id="45" name="Groupe 44">
            <a:extLst>
              <a:ext uri="{FF2B5EF4-FFF2-40B4-BE49-F238E27FC236}">
                <a16:creationId xmlns:a16="http://schemas.microsoft.com/office/drawing/2014/main" id="{43320829-3F4C-43FF-B094-391D09327B30}"/>
              </a:ext>
            </a:extLst>
          </p:cNvPr>
          <p:cNvGrpSpPr/>
          <p:nvPr/>
        </p:nvGrpSpPr>
        <p:grpSpPr>
          <a:xfrm>
            <a:off x="299042" y="243851"/>
            <a:ext cx="9666386" cy="852222"/>
            <a:chOff x="791815" y="221271"/>
            <a:chExt cx="8712519" cy="852222"/>
          </a:xfrm>
        </p:grpSpPr>
        <p:pic>
          <p:nvPicPr>
            <p:cNvPr id="47" name="Image 46">
              <a:extLst>
                <a:ext uri="{FF2B5EF4-FFF2-40B4-BE49-F238E27FC236}">
                  <a16:creationId xmlns:a16="http://schemas.microsoft.com/office/drawing/2014/main" id="{4200CFEC-A3E6-4A74-9A79-08F7DA004397}"/>
                </a:ext>
              </a:extLst>
            </p:cNvPr>
            <p:cNvPicPr>
              <a:picLocks noChangeAspect="1"/>
            </p:cNvPicPr>
            <p:nvPr/>
          </p:nvPicPr>
          <p:blipFill>
            <a:blip r:embed="rId3"/>
            <a:stretch>
              <a:fillRect/>
            </a:stretch>
          </p:blipFill>
          <p:spPr>
            <a:xfrm>
              <a:off x="1176988" y="221271"/>
              <a:ext cx="8284842" cy="852222"/>
            </a:xfrm>
            <a:prstGeom prst="rect">
              <a:avLst/>
            </a:prstGeom>
          </p:spPr>
        </p:pic>
        <p:sp>
          <p:nvSpPr>
            <p:cNvPr id="48" name="Espace réservé du contenu 2">
              <a:extLst>
                <a:ext uri="{FF2B5EF4-FFF2-40B4-BE49-F238E27FC236}">
                  <a16:creationId xmlns:a16="http://schemas.microsoft.com/office/drawing/2014/main" id="{AF58074E-7E6A-46CB-9855-E80B33691BB7}"/>
                </a:ext>
              </a:extLst>
            </p:cNvPr>
            <p:cNvSpPr txBox="1">
              <a:spLocks/>
            </p:cNvSpPr>
            <p:nvPr/>
          </p:nvSpPr>
          <p:spPr>
            <a:xfrm>
              <a:off x="791815" y="233830"/>
              <a:ext cx="8712519" cy="559791"/>
            </a:xfrm>
            <a:prstGeom prst="rect">
              <a:avLst/>
            </a:prstGeom>
            <a:noFill/>
            <a:ln>
              <a:noFill/>
            </a:ln>
          </p:spPr>
          <p:txBody>
            <a:bodyPr vert="horz" lIns="100796" tIns="50398" rIns="100796" bIns="50398"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ctr">
                <a:buNone/>
              </a:pPr>
              <a:r>
                <a:rPr lang="en-GB" sz="2425" b="1" dirty="0">
                  <a:solidFill>
                    <a:schemeClr val="bg1"/>
                  </a:solidFill>
                  <a:latin typeface="Ink Free" panose="03080402000500000000" pitchFamily="66" charset="0"/>
                  <a:cs typeface="Arial" panose="020B0604020202020204" pitchFamily="34" charset="0"/>
                </a:rPr>
                <a:t>PROCESS FOR THE CREATION OF A NURSERY </a:t>
              </a:r>
              <a:br>
                <a:rPr lang="en-GB" sz="2425" b="1" dirty="0">
                  <a:solidFill>
                    <a:schemeClr val="bg1"/>
                  </a:solidFill>
                  <a:latin typeface="Ink Free" panose="03080402000500000000" pitchFamily="66" charset="0"/>
                  <a:cs typeface="Arial" panose="020B0604020202020204" pitchFamily="34" charset="0"/>
                </a:rPr>
              </a:br>
              <a:r>
                <a:rPr lang="en-GB" sz="2425" b="1" dirty="0">
                  <a:solidFill>
                    <a:schemeClr val="bg1"/>
                  </a:solidFill>
                  <a:latin typeface="Ink Free" panose="03080402000500000000" pitchFamily="66" charset="0"/>
                  <a:cs typeface="Arial" panose="020B0604020202020204" pitchFamily="34" charset="0"/>
                </a:rPr>
                <a:t>WITH 10-12 PLACES (MICRO-CRÈCHE)</a:t>
              </a:r>
            </a:p>
          </p:txBody>
        </p:sp>
      </p:grpSp>
      <p:pic>
        <p:nvPicPr>
          <p:cNvPr id="2" name="Image 1">
            <a:extLst>
              <a:ext uri="{FF2B5EF4-FFF2-40B4-BE49-F238E27FC236}">
                <a16:creationId xmlns:a16="http://schemas.microsoft.com/office/drawing/2014/main" id="{4AC52426-BE06-4FB4-BC78-C11C1DF8AA03}"/>
              </a:ext>
            </a:extLst>
          </p:cNvPr>
          <p:cNvPicPr>
            <a:picLocks noChangeAspect="1"/>
          </p:cNvPicPr>
          <p:nvPr/>
        </p:nvPicPr>
        <p:blipFill>
          <a:blip r:embed="rId4"/>
          <a:stretch>
            <a:fillRect/>
          </a:stretch>
        </p:blipFill>
        <p:spPr>
          <a:xfrm>
            <a:off x="350977" y="2771725"/>
            <a:ext cx="9989858" cy="2449388"/>
          </a:xfrm>
          <a:prstGeom prst="rect">
            <a:avLst/>
          </a:prstGeom>
        </p:spPr>
      </p:pic>
      <p:pic>
        <p:nvPicPr>
          <p:cNvPr id="6" name="Image 5">
            <a:extLst>
              <a:ext uri="{FF2B5EF4-FFF2-40B4-BE49-F238E27FC236}">
                <a16:creationId xmlns:a16="http://schemas.microsoft.com/office/drawing/2014/main" id="{8CDB53C2-6F14-4DCB-BF1A-BD1BF41DF8B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710" y="6336724"/>
            <a:ext cx="2100626" cy="1486325"/>
          </a:xfrm>
          <a:prstGeom prst="rect">
            <a:avLst/>
          </a:prstGeom>
        </p:spPr>
      </p:pic>
      <p:sp>
        <p:nvSpPr>
          <p:cNvPr id="3" name="Forme libre : Forme 31" title="Icône représentant une fusée">
            <a:extLst>
              <a:ext uri="{FF2B5EF4-FFF2-40B4-BE49-F238E27FC236}">
                <a16:creationId xmlns:a16="http://schemas.microsoft.com/office/drawing/2014/main" id="{24BB7FD3-CF23-415E-B6D4-140074AA8828}"/>
              </a:ext>
            </a:extLst>
          </p:cNvPr>
          <p:cNvSpPr>
            <a:spLocks/>
          </p:cNvSpPr>
          <p:nvPr/>
        </p:nvSpPr>
        <p:spPr bwMode="auto">
          <a:xfrm rot="19525592">
            <a:off x="6225888" y="5689107"/>
            <a:ext cx="990361" cy="1379358"/>
          </a:xfrm>
          <a:custGeom>
            <a:avLst/>
            <a:gdLst/>
            <a:ahLst/>
            <a:cxnLst/>
            <a:rect l="0" t="0" r="r" b="b"/>
            <a:pathLst>
              <a:path w="383742" h="863421">
                <a:moveTo>
                  <a:pt x="193716" y="5535"/>
                </a:moveTo>
                <a:lnTo>
                  <a:pt x="184861" y="15128"/>
                </a:lnTo>
                <a:cubicBezTo>
                  <a:pt x="184861" y="15128"/>
                  <a:pt x="121396" y="80069"/>
                  <a:pt x="90401" y="173053"/>
                </a:cubicBezTo>
                <a:cubicBezTo>
                  <a:pt x="80069" y="202572"/>
                  <a:pt x="74166" y="236518"/>
                  <a:pt x="74166" y="272679"/>
                </a:cubicBezTo>
                <a:cubicBezTo>
                  <a:pt x="74166" y="316957"/>
                  <a:pt x="79331" y="384850"/>
                  <a:pt x="85235" y="447577"/>
                </a:cubicBezTo>
                <a:lnTo>
                  <a:pt x="5535" y="526539"/>
                </a:lnTo>
                <a:lnTo>
                  <a:pt x="16604" y="647566"/>
                </a:lnTo>
                <a:lnTo>
                  <a:pt x="99994" y="597384"/>
                </a:lnTo>
                <a:cubicBezTo>
                  <a:pt x="99994" y="598122"/>
                  <a:pt x="100733" y="604026"/>
                  <a:pt x="100733" y="604026"/>
                </a:cubicBezTo>
                <a:lnTo>
                  <a:pt x="100733" y="606240"/>
                </a:lnTo>
                <a:lnTo>
                  <a:pt x="101470" y="608453"/>
                </a:lnTo>
                <a:cubicBezTo>
                  <a:pt x="101470" y="608453"/>
                  <a:pt x="103684" y="612143"/>
                  <a:pt x="106636" y="615095"/>
                </a:cubicBezTo>
                <a:cubicBezTo>
                  <a:pt x="108112" y="615833"/>
                  <a:pt x="109588" y="617309"/>
                  <a:pt x="111064" y="618047"/>
                </a:cubicBezTo>
                <a:lnTo>
                  <a:pt x="123609" y="668967"/>
                </a:lnTo>
                <a:cubicBezTo>
                  <a:pt x="123609" y="668967"/>
                  <a:pt x="124347" y="671181"/>
                  <a:pt x="125085" y="672657"/>
                </a:cubicBezTo>
                <a:cubicBezTo>
                  <a:pt x="125823" y="674133"/>
                  <a:pt x="127299" y="674870"/>
                  <a:pt x="128037" y="676346"/>
                </a:cubicBezTo>
                <a:cubicBezTo>
                  <a:pt x="130989" y="678560"/>
                  <a:pt x="133941" y="680775"/>
                  <a:pt x="139107" y="682988"/>
                </a:cubicBezTo>
                <a:cubicBezTo>
                  <a:pt x="148700" y="686678"/>
                  <a:pt x="164198" y="689630"/>
                  <a:pt x="191502" y="689630"/>
                </a:cubicBezTo>
                <a:cubicBezTo>
                  <a:pt x="218807" y="689630"/>
                  <a:pt x="234304" y="687416"/>
                  <a:pt x="243898" y="682988"/>
                </a:cubicBezTo>
                <a:cubicBezTo>
                  <a:pt x="249064" y="680775"/>
                  <a:pt x="252016" y="678560"/>
                  <a:pt x="254967" y="676346"/>
                </a:cubicBezTo>
                <a:cubicBezTo>
                  <a:pt x="256443" y="674870"/>
                  <a:pt x="257181" y="674133"/>
                  <a:pt x="257919" y="672657"/>
                </a:cubicBezTo>
                <a:cubicBezTo>
                  <a:pt x="258657" y="671181"/>
                  <a:pt x="259395" y="668967"/>
                  <a:pt x="259395" y="668967"/>
                </a:cubicBezTo>
                <a:lnTo>
                  <a:pt x="272679" y="618047"/>
                </a:lnTo>
                <a:cubicBezTo>
                  <a:pt x="274155" y="617309"/>
                  <a:pt x="275630" y="615833"/>
                  <a:pt x="277106" y="615095"/>
                </a:cubicBezTo>
                <a:cubicBezTo>
                  <a:pt x="280058" y="612143"/>
                  <a:pt x="282272" y="608453"/>
                  <a:pt x="282272" y="608453"/>
                </a:cubicBezTo>
                <a:lnTo>
                  <a:pt x="283010" y="606240"/>
                </a:lnTo>
                <a:lnTo>
                  <a:pt x="283010" y="604026"/>
                </a:lnTo>
                <a:cubicBezTo>
                  <a:pt x="283010" y="604026"/>
                  <a:pt x="283748" y="598860"/>
                  <a:pt x="283748" y="597384"/>
                </a:cubicBezTo>
                <a:lnTo>
                  <a:pt x="366401" y="646828"/>
                </a:lnTo>
                <a:lnTo>
                  <a:pt x="378208" y="525802"/>
                </a:lnTo>
                <a:lnTo>
                  <a:pt x="299245" y="446839"/>
                </a:lnTo>
                <a:cubicBezTo>
                  <a:pt x="305149" y="383374"/>
                  <a:pt x="310315" y="315481"/>
                  <a:pt x="310315" y="271941"/>
                </a:cubicBezTo>
                <a:cubicBezTo>
                  <a:pt x="310315" y="235780"/>
                  <a:pt x="303673" y="202572"/>
                  <a:pt x="293342" y="173053"/>
                </a:cubicBezTo>
                <a:cubicBezTo>
                  <a:pt x="262347" y="80807"/>
                  <a:pt x="198882" y="15128"/>
                  <a:pt x="198882" y="15128"/>
                </a:cubicBezTo>
                <a:lnTo>
                  <a:pt x="193716" y="5535"/>
                </a:lnTo>
                <a:close/>
                <a:moveTo>
                  <a:pt x="193716" y="43171"/>
                </a:moveTo>
                <a:cubicBezTo>
                  <a:pt x="206262" y="57192"/>
                  <a:pt x="248326" y="106636"/>
                  <a:pt x="273417" y="181171"/>
                </a:cubicBezTo>
                <a:cubicBezTo>
                  <a:pt x="283010" y="209214"/>
                  <a:pt x="288914" y="239470"/>
                  <a:pt x="288914" y="272679"/>
                </a:cubicBezTo>
                <a:cubicBezTo>
                  <a:pt x="288914" y="315481"/>
                  <a:pt x="283748" y="384850"/>
                  <a:pt x="277106" y="448315"/>
                </a:cubicBezTo>
                <a:cubicBezTo>
                  <a:pt x="277106" y="449791"/>
                  <a:pt x="277106" y="450529"/>
                  <a:pt x="277106" y="452005"/>
                </a:cubicBezTo>
                <a:cubicBezTo>
                  <a:pt x="270465" y="526539"/>
                  <a:pt x="262347" y="592956"/>
                  <a:pt x="262347" y="597384"/>
                </a:cubicBezTo>
                <a:cubicBezTo>
                  <a:pt x="260871" y="598122"/>
                  <a:pt x="259395" y="599598"/>
                  <a:pt x="255706" y="601812"/>
                </a:cubicBezTo>
                <a:cubicBezTo>
                  <a:pt x="246850" y="605502"/>
                  <a:pt x="228401" y="609929"/>
                  <a:pt x="194454" y="609929"/>
                </a:cubicBezTo>
                <a:cubicBezTo>
                  <a:pt x="160508" y="609929"/>
                  <a:pt x="141321" y="605502"/>
                  <a:pt x="132465" y="601812"/>
                </a:cubicBezTo>
                <a:cubicBezTo>
                  <a:pt x="128775" y="600336"/>
                  <a:pt x="126561" y="598860"/>
                  <a:pt x="125823" y="597384"/>
                </a:cubicBezTo>
                <a:cubicBezTo>
                  <a:pt x="125085" y="592956"/>
                  <a:pt x="117706" y="528015"/>
                  <a:pt x="111064" y="453480"/>
                </a:cubicBezTo>
                <a:cubicBezTo>
                  <a:pt x="111064" y="452005"/>
                  <a:pt x="111064" y="450529"/>
                  <a:pt x="110326" y="448315"/>
                </a:cubicBezTo>
                <a:cubicBezTo>
                  <a:pt x="104422" y="384850"/>
                  <a:pt x="99257" y="316219"/>
                  <a:pt x="99257" y="272679"/>
                </a:cubicBezTo>
                <a:cubicBezTo>
                  <a:pt x="99257" y="239470"/>
                  <a:pt x="105160" y="209214"/>
                  <a:pt x="114754" y="181171"/>
                </a:cubicBezTo>
                <a:cubicBezTo>
                  <a:pt x="139107" y="106636"/>
                  <a:pt x="181171" y="57192"/>
                  <a:pt x="193716" y="43171"/>
                </a:cubicBezTo>
                <a:close/>
                <a:moveTo>
                  <a:pt x="150176" y="224711"/>
                </a:moveTo>
                <a:cubicBezTo>
                  <a:pt x="125823" y="249064"/>
                  <a:pt x="125823" y="288176"/>
                  <a:pt x="150176" y="311791"/>
                </a:cubicBezTo>
                <a:cubicBezTo>
                  <a:pt x="174529" y="336144"/>
                  <a:pt x="213641" y="336144"/>
                  <a:pt x="237256" y="311791"/>
                </a:cubicBezTo>
                <a:cubicBezTo>
                  <a:pt x="261609" y="287438"/>
                  <a:pt x="261609" y="248326"/>
                  <a:pt x="237256" y="224711"/>
                </a:cubicBezTo>
                <a:cubicBezTo>
                  <a:pt x="213641" y="200358"/>
                  <a:pt x="173791" y="200358"/>
                  <a:pt x="150176" y="224711"/>
                </a:cubicBezTo>
                <a:close/>
                <a:moveTo>
                  <a:pt x="167150" y="242422"/>
                </a:moveTo>
                <a:cubicBezTo>
                  <a:pt x="181909" y="227663"/>
                  <a:pt x="204786" y="227663"/>
                  <a:pt x="219545" y="242422"/>
                </a:cubicBezTo>
                <a:cubicBezTo>
                  <a:pt x="234304" y="257181"/>
                  <a:pt x="234304" y="280058"/>
                  <a:pt x="219545" y="294818"/>
                </a:cubicBezTo>
                <a:cubicBezTo>
                  <a:pt x="204786" y="309577"/>
                  <a:pt x="181909" y="309577"/>
                  <a:pt x="167150" y="294818"/>
                </a:cubicBezTo>
                <a:cubicBezTo>
                  <a:pt x="152390" y="280058"/>
                  <a:pt x="153128" y="256444"/>
                  <a:pt x="167150" y="242422"/>
                </a:cubicBezTo>
                <a:close/>
                <a:moveTo>
                  <a:pt x="31364" y="535395"/>
                </a:moveTo>
                <a:lnTo>
                  <a:pt x="87449" y="479309"/>
                </a:lnTo>
                <a:cubicBezTo>
                  <a:pt x="91139" y="516208"/>
                  <a:pt x="94829" y="547941"/>
                  <a:pt x="97043" y="570817"/>
                </a:cubicBezTo>
                <a:lnTo>
                  <a:pt x="37267" y="606240"/>
                </a:lnTo>
                <a:lnTo>
                  <a:pt x="31364" y="535395"/>
                </a:lnTo>
                <a:close/>
                <a:moveTo>
                  <a:pt x="140583" y="629117"/>
                </a:moveTo>
                <a:cubicBezTo>
                  <a:pt x="153866" y="632068"/>
                  <a:pt x="170101" y="634282"/>
                  <a:pt x="193716" y="634282"/>
                </a:cubicBezTo>
                <a:cubicBezTo>
                  <a:pt x="217331" y="634282"/>
                  <a:pt x="234304" y="632068"/>
                  <a:pt x="246850" y="629117"/>
                </a:cubicBezTo>
                <a:lnTo>
                  <a:pt x="239470" y="659373"/>
                </a:lnTo>
                <a:cubicBezTo>
                  <a:pt x="239470" y="659373"/>
                  <a:pt x="239470" y="659373"/>
                  <a:pt x="237256" y="660111"/>
                </a:cubicBezTo>
                <a:cubicBezTo>
                  <a:pt x="232091" y="662325"/>
                  <a:pt x="219545" y="665277"/>
                  <a:pt x="193716" y="665277"/>
                </a:cubicBezTo>
                <a:cubicBezTo>
                  <a:pt x="167887" y="665277"/>
                  <a:pt x="155342" y="662325"/>
                  <a:pt x="150176" y="660111"/>
                </a:cubicBezTo>
                <a:cubicBezTo>
                  <a:pt x="148700" y="659373"/>
                  <a:pt x="148700" y="659373"/>
                  <a:pt x="147962" y="659373"/>
                </a:cubicBezTo>
                <a:lnTo>
                  <a:pt x="140583" y="629117"/>
                </a:lnTo>
                <a:close/>
                <a:moveTo>
                  <a:pt x="299984" y="479309"/>
                </a:moveTo>
                <a:lnTo>
                  <a:pt x="356069" y="535395"/>
                </a:lnTo>
                <a:lnTo>
                  <a:pt x="349427" y="606240"/>
                </a:lnTo>
                <a:lnTo>
                  <a:pt x="290390" y="570817"/>
                </a:lnTo>
                <a:cubicBezTo>
                  <a:pt x="292604" y="547941"/>
                  <a:pt x="296294" y="516946"/>
                  <a:pt x="299984" y="479309"/>
                </a:cubicBezTo>
                <a:close/>
                <a:moveTo>
                  <a:pt x="146486" y="703651"/>
                </a:moveTo>
                <a:cubicBezTo>
                  <a:pt x="143535" y="728742"/>
                  <a:pt x="131727" y="743502"/>
                  <a:pt x="131727" y="766378"/>
                </a:cubicBezTo>
                <a:cubicBezTo>
                  <a:pt x="131727" y="778186"/>
                  <a:pt x="135417" y="790731"/>
                  <a:pt x="143535" y="804015"/>
                </a:cubicBezTo>
                <a:cubicBezTo>
                  <a:pt x="151652" y="818036"/>
                  <a:pt x="164935" y="833533"/>
                  <a:pt x="184861" y="853458"/>
                </a:cubicBezTo>
                <a:lnTo>
                  <a:pt x="193716" y="862314"/>
                </a:lnTo>
                <a:lnTo>
                  <a:pt x="202572" y="853458"/>
                </a:lnTo>
                <a:cubicBezTo>
                  <a:pt x="242422" y="813609"/>
                  <a:pt x="255706" y="787041"/>
                  <a:pt x="255706" y="763426"/>
                </a:cubicBezTo>
                <a:cubicBezTo>
                  <a:pt x="255706" y="739812"/>
                  <a:pt x="243898" y="724314"/>
                  <a:pt x="240946" y="703651"/>
                </a:cubicBezTo>
                <a:lnTo>
                  <a:pt x="216593" y="707341"/>
                </a:lnTo>
                <a:cubicBezTo>
                  <a:pt x="221021" y="733908"/>
                  <a:pt x="230615" y="749405"/>
                  <a:pt x="231352" y="764165"/>
                </a:cubicBezTo>
                <a:cubicBezTo>
                  <a:pt x="231352" y="776710"/>
                  <a:pt x="221759" y="795897"/>
                  <a:pt x="194454" y="826154"/>
                </a:cubicBezTo>
                <a:cubicBezTo>
                  <a:pt x="181909" y="812870"/>
                  <a:pt x="170839" y="800325"/>
                  <a:pt x="165674" y="791470"/>
                </a:cubicBezTo>
                <a:cubicBezTo>
                  <a:pt x="159032" y="780400"/>
                  <a:pt x="157556" y="773758"/>
                  <a:pt x="157556" y="767116"/>
                </a:cubicBezTo>
                <a:cubicBezTo>
                  <a:pt x="157556" y="753833"/>
                  <a:pt x="167887" y="737598"/>
                  <a:pt x="171577" y="707341"/>
                </a:cubicBezTo>
                <a:lnTo>
                  <a:pt x="146486" y="703651"/>
                </a:lnTo>
                <a:close/>
                <a:moveTo>
                  <a:pt x="238732" y="661587"/>
                </a:moveTo>
                <a:lnTo>
                  <a:pt x="238732" y="663063"/>
                </a:lnTo>
                <a:cubicBezTo>
                  <a:pt x="237994" y="662325"/>
                  <a:pt x="238732" y="662325"/>
                  <a:pt x="238732" y="661587"/>
                </a:cubicBezTo>
                <a:close/>
              </a:path>
            </a:pathLst>
          </a:custGeom>
          <a:solidFill>
            <a:schemeClr val="accent3"/>
          </a:solidFill>
          <a:ln>
            <a:solidFill>
              <a:schemeClr val="accent3"/>
            </a:solidFill>
          </a:ln>
          <a:effectLst>
            <a:outerShdw blurRad="50800" dist="38100" dir="2700000" algn="tl" rotWithShape="0">
              <a:prstClr val="black">
                <a:alpha val="40000"/>
              </a:prstClr>
            </a:outerShdw>
          </a:effectLst>
        </p:spPr>
        <p:txBody>
          <a:bodyPr rtlCol="0" anchor="ctr"/>
          <a:lstStyle/>
          <a:p>
            <a:pPr rtl="0"/>
            <a:endParaRPr lang="fr-FR" dirty="0">
              <a:ln>
                <a:solidFill>
                  <a:schemeClr val="accent3"/>
                </a:solidFill>
              </a:ln>
              <a:solidFill>
                <a:schemeClr val="accent3"/>
              </a:solidFill>
            </a:endParaRPr>
          </a:p>
        </p:txBody>
      </p:sp>
      <p:sp>
        <p:nvSpPr>
          <p:cNvPr id="11" name="Text Box 9">
            <a:extLst>
              <a:ext uri="{FF2B5EF4-FFF2-40B4-BE49-F238E27FC236}">
                <a16:creationId xmlns:a16="http://schemas.microsoft.com/office/drawing/2014/main" id="{D2165E26-06C0-414E-8716-F71D1925AF54}"/>
              </a:ext>
            </a:extLst>
          </p:cNvPr>
          <p:cNvSpPr txBox="1">
            <a:spLocks noChangeArrowheads="1"/>
          </p:cNvSpPr>
          <p:nvPr/>
        </p:nvSpPr>
        <p:spPr bwMode="auto">
          <a:xfrm>
            <a:off x="2557946" y="2307984"/>
            <a:ext cx="1233520" cy="1109919"/>
          </a:xfrm>
          <a:prstGeom prst="rect">
            <a:avLst/>
          </a:prstGeom>
          <a:solidFill>
            <a:schemeClr val="bg1"/>
          </a:solidFill>
          <a:ln>
            <a:noFill/>
          </a:ln>
        </p:spPr>
        <p:txBody>
          <a:bodyPr wrap="square">
            <a:spAutoFit/>
          </a:bodyPr>
          <a:lstStyle>
            <a:lvl1pPr algn="just">
              <a:lnSpc>
                <a:spcPct val="110000"/>
              </a:lnSpc>
              <a:spcBef>
                <a:spcPts val="1800"/>
              </a:spcBef>
              <a:buClr>
                <a:srgbClr val="963B22"/>
              </a:buClr>
              <a:buSzPct val="90000"/>
              <a:buFont typeface="Wingdings" pitchFamily="2" charset="2"/>
              <a:buChar char=""/>
              <a:defRPr sz="2000">
                <a:solidFill>
                  <a:srgbClr val="90281E"/>
                </a:solidFill>
                <a:latin typeface="Arial" pitchFamily="34" charset="0"/>
                <a:ea typeface="Microsoft YaHei" pitchFamily="34" charset="-122"/>
              </a:defRPr>
            </a:lvl1pPr>
            <a:lvl2pPr marL="742950" indent="-285750" algn="just">
              <a:lnSpc>
                <a:spcPct val="130000"/>
              </a:lnSpc>
              <a:spcAft>
                <a:spcPts val="600"/>
              </a:spcAft>
              <a:buClr>
                <a:srgbClr val="CD846D"/>
              </a:buClr>
              <a:buFont typeface="幼圆" pitchFamily="1" charset="-122"/>
              <a:buChar char=" "/>
              <a:defRPr sz="1600">
                <a:solidFill>
                  <a:srgbClr val="7D7D7D"/>
                </a:solidFill>
                <a:latin typeface="幼圆" pitchFamily="1" charset="-122"/>
                <a:ea typeface="幼圆" pitchFamily="1"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幼圆" pitchFamily="1"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幼圆" pitchFamily="1"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幼圆" pitchFamily="1"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9pPr>
          </a:lstStyle>
          <a:p>
            <a:pPr algn="ctr">
              <a:lnSpc>
                <a:spcPct val="100000"/>
              </a:lnSpc>
              <a:spcBef>
                <a:spcPct val="0"/>
              </a:spcBef>
              <a:buClrTx/>
              <a:buSzTx/>
              <a:buNone/>
            </a:pPr>
            <a:r>
              <a:rPr lang="en-GB" altLang="en-US" sz="1102" b="1" dirty="0">
                <a:solidFill>
                  <a:srgbClr val="75787B"/>
                </a:solidFill>
                <a:ea typeface="幼圆" pitchFamily="1" charset="-122"/>
                <a:cs typeface="Arial" panose="020B0604020202020204" pitchFamily="34" charset="0"/>
              </a:rPr>
              <a:t>Submission of the request for work authorization or building permit</a:t>
            </a:r>
          </a:p>
        </p:txBody>
      </p:sp>
      <p:sp>
        <p:nvSpPr>
          <p:cNvPr id="12" name="Text Box 15">
            <a:extLst>
              <a:ext uri="{FF2B5EF4-FFF2-40B4-BE49-F238E27FC236}">
                <a16:creationId xmlns:a16="http://schemas.microsoft.com/office/drawing/2014/main" id="{CBF38791-73FA-4264-88D3-0B2C079DA250}"/>
              </a:ext>
            </a:extLst>
          </p:cNvPr>
          <p:cNvSpPr txBox="1">
            <a:spLocks noChangeArrowheads="1"/>
          </p:cNvSpPr>
          <p:nvPr/>
        </p:nvSpPr>
        <p:spPr bwMode="auto">
          <a:xfrm>
            <a:off x="4729145" y="2992128"/>
            <a:ext cx="1233520" cy="443803"/>
          </a:xfrm>
          <a:prstGeom prst="rect">
            <a:avLst/>
          </a:prstGeom>
          <a:solidFill>
            <a:schemeClr val="bg1"/>
          </a:solidFill>
          <a:ln>
            <a:noFill/>
          </a:ln>
        </p:spPr>
        <p:txBody>
          <a:bodyPr wrap="square" lIns="99396" tIns="51798" rIns="99396" bIns="51798">
            <a:spAutoFit/>
          </a:bodyPr>
          <a:lstStyle>
            <a:lvl1pPr algn="just">
              <a:lnSpc>
                <a:spcPct val="110000"/>
              </a:lnSpc>
              <a:spcBef>
                <a:spcPts val="1800"/>
              </a:spcBef>
              <a:buClr>
                <a:srgbClr val="963B22"/>
              </a:buClr>
              <a:buSzPct val="90000"/>
              <a:buFont typeface="Wingdings" pitchFamily="2" charset="2"/>
              <a:buChar char=""/>
              <a:defRPr sz="2000">
                <a:solidFill>
                  <a:srgbClr val="90281E"/>
                </a:solidFill>
                <a:latin typeface="Arial" pitchFamily="34" charset="0"/>
                <a:ea typeface="Microsoft YaHei" pitchFamily="34" charset="-122"/>
              </a:defRPr>
            </a:lvl1pPr>
            <a:lvl2pPr marL="742950" indent="-285750" algn="just">
              <a:lnSpc>
                <a:spcPct val="130000"/>
              </a:lnSpc>
              <a:spcAft>
                <a:spcPts val="600"/>
              </a:spcAft>
              <a:buClr>
                <a:srgbClr val="CD846D"/>
              </a:buClr>
              <a:buFont typeface="幼圆" pitchFamily="1" charset="-122"/>
              <a:buChar char=" "/>
              <a:defRPr sz="1600">
                <a:solidFill>
                  <a:srgbClr val="7D7D7D"/>
                </a:solidFill>
                <a:latin typeface="幼圆" pitchFamily="1" charset="-122"/>
                <a:ea typeface="幼圆" pitchFamily="1"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幼圆" pitchFamily="1"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幼圆" pitchFamily="1"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幼圆" pitchFamily="1"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9pPr>
          </a:lstStyle>
          <a:p>
            <a:pPr algn="ctr">
              <a:lnSpc>
                <a:spcPct val="100000"/>
              </a:lnSpc>
              <a:spcBef>
                <a:spcPct val="0"/>
              </a:spcBef>
              <a:buClrTx/>
              <a:buSzTx/>
              <a:buNone/>
            </a:pPr>
            <a:r>
              <a:rPr lang="en-GB" altLang="en-US" sz="1102" b="1" dirty="0">
                <a:solidFill>
                  <a:srgbClr val="005656"/>
                </a:solidFill>
                <a:ea typeface="幼圆" pitchFamily="1" charset="-122"/>
                <a:cs typeface="Arial" panose="020B0604020202020204" pitchFamily="34" charset="0"/>
              </a:rPr>
              <a:t>ERP 5 </a:t>
            </a:r>
          </a:p>
          <a:p>
            <a:pPr algn="ctr">
              <a:lnSpc>
                <a:spcPct val="100000"/>
              </a:lnSpc>
              <a:spcBef>
                <a:spcPct val="0"/>
              </a:spcBef>
              <a:buClrTx/>
              <a:buSzTx/>
              <a:buNone/>
            </a:pPr>
            <a:r>
              <a:rPr lang="en-GB" altLang="en-US" sz="1102" b="1" dirty="0">
                <a:solidFill>
                  <a:srgbClr val="005656"/>
                </a:solidFill>
                <a:ea typeface="幼圆" pitchFamily="1" charset="-122"/>
                <a:cs typeface="Arial" panose="020B0604020202020204" pitchFamily="34" charset="0"/>
              </a:rPr>
              <a:t>agreement</a:t>
            </a:r>
          </a:p>
        </p:txBody>
      </p:sp>
      <p:sp>
        <p:nvSpPr>
          <p:cNvPr id="13" name="Text Box 11">
            <a:extLst>
              <a:ext uri="{FF2B5EF4-FFF2-40B4-BE49-F238E27FC236}">
                <a16:creationId xmlns:a16="http://schemas.microsoft.com/office/drawing/2014/main" id="{BB602495-B51C-4683-A587-D74E8A0B6923}"/>
              </a:ext>
            </a:extLst>
          </p:cNvPr>
          <p:cNvSpPr txBox="1">
            <a:spLocks noChangeArrowheads="1"/>
          </p:cNvSpPr>
          <p:nvPr/>
        </p:nvSpPr>
        <p:spPr bwMode="auto">
          <a:xfrm>
            <a:off x="7938485" y="2747977"/>
            <a:ext cx="1395553" cy="431528"/>
          </a:xfrm>
          <a:prstGeom prst="rect">
            <a:avLst/>
          </a:prstGeom>
          <a:solidFill>
            <a:schemeClr val="bg1"/>
          </a:solidFill>
          <a:ln>
            <a:noFill/>
          </a:ln>
        </p:spPr>
        <p:txBody>
          <a:bodyPr wrap="square">
            <a:spAutoFit/>
          </a:bodyPr>
          <a:lstStyle>
            <a:lvl1pPr algn="just">
              <a:lnSpc>
                <a:spcPct val="110000"/>
              </a:lnSpc>
              <a:spcBef>
                <a:spcPts val="1800"/>
              </a:spcBef>
              <a:buClr>
                <a:srgbClr val="963B22"/>
              </a:buClr>
              <a:buSzPct val="90000"/>
              <a:buFont typeface="Wingdings" pitchFamily="2" charset="2"/>
              <a:buChar char=""/>
              <a:defRPr sz="2000">
                <a:solidFill>
                  <a:srgbClr val="90281E"/>
                </a:solidFill>
                <a:latin typeface="Arial" pitchFamily="34" charset="0"/>
                <a:ea typeface="Microsoft YaHei" pitchFamily="34" charset="-122"/>
              </a:defRPr>
            </a:lvl1pPr>
            <a:lvl2pPr marL="742950" indent="-285750" algn="just">
              <a:lnSpc>
                <a:spcPct val="130000"/>
              </a:lnSpc>
              <a:spcAft>
                <a:spcPts val="600"/>
              </a:spcAft>
              <a:buClr>
                <a:srgbClr val="CD846D"/>
              </a:buClr>
              <a:buFont typeface="幼圆" pitchFamily="1" charset="-122"/>
              <a:buChar char=" "/>
              <a:defRPr sz="1600">
                <a:solidFill>
                  <a:srgbClr val="7D7D7D"/>
                </a:solidFill>
                <a:latin typeface="幼圆" pitchFamily="1" charset="-122"/>
                <a:ea typeface="幼圆" pitchFamily="1"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幼圆" pitchFamily="1"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幼圆" pitchFamily="1"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幼圆" pitchFamily="1"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9pPr>
          </a:lstStyle>
          <a:p>
            <a:pPr algn="ctr">
              <a:lnSpc>
                <a:spcPct val="100000"/>
              </a:lnSpc>
              <a:spcBef>
                <a:spcPct val="0"/>
              </a:spcBef>
              <a:buClrTx/>
              <a:buSzTx/>
              <a:buFont typeface="Arial" pitchFamily="34" charset="0"/>
              <a:buNone/>
            </a:pPr>
            <a:r>
              <a:rPr lang="en-GB" altLang="en-US" sz="1102" b="1" dirty="0">
                <a:solidFill>
                  <a:srgbClr val="86BC25"/>
                </a:solidFill>
                <a:ea typeface="幼圆" pitchFamily="1" charset="-122"/>
                <a:cs typeface="Arial" panose="020B0604020202020204" pitchFamily="34" charset="0"/>
              </a:rPr>
              <a:t>CAF grant payment </a:t>
            </a:r>
          </a:p>
        </p:txBody>
      </p:sp>
      <p:sp>
        <p:nvSpPr>
          <p:cNvPr id="14" name="Text Box 15">
            <a:extLst>
              <a:ext uri="{FF2B5EF4-FFF2-40B4-BE49-F238E27FC236}">
                <a16:creationId xmlns:a16="http://schemas.microsoft.com/office/drawing/2014/main" id="{5C88AE4A-57EE-47B9-988E-40B868705B86}"/>
              </a:ext>
            </a:extLst>
          </p:cNvPr>
          <p:cNvSpPr txBox="1">
            <a:spLocks noChangeArrowheads="1"/>
          </p:cNvSpPr>
          <p:nvPr/>
        </p:nvSpPr>
        <p:spPr bwMode="auto">
          <a:xfrm>
            <a:off x="120908" y="2859530"/>
            <a:ext cx="1407272" cy="613401"/>
          </a:xfrm>
          <a:prstGeom prst="rect">
            <a:avLst/>
          </a:prstGeom>
          <a:solidFill>
            <a:schemeClr val="bg1"/>
          </a:solidFill>
          <a:ln>
            <a:noFill/>
          </a:ln>
        </p:spPr>
        <p:txBody>
          <a:bodyPr wrap="square" lIns="99396" tIns="51798" rIns="99396" bIns="51798">
            <a:spAutoFit/>
          </a:bodyPr>
          <a:lstStyle>
            <a:lvl1pPr algn="just">
              <a:lnSpc>
                <a:spcPct val="110000"/>
              </a:lnSpc>
              <a:spcBef>
                <a:spcPts val="1800"/>
              </a:spcBef>
              <a:buClr>
                <a:srgbClr val="963B22"/>
              </a:buClr>
              <a:buSzPct val="90000"/>
              <a:buFont typeface="Wingdings" pitchFamily="2" charset="2"/>
              <a:buChar char=""/>
              <a:defRPr sz="2000">
                <a:solidFill>
                  <a:srgbClr val="90281E"/>
                </a:solidFill>
                <a:latin typeface="Arial" pitchFamily="34" charset="0"/>
                <a:ea typeface="Microsoft YaHei" pitchFamily="34" charset="-122"/>
              </a:defRPr>
            </a:lvl1pPr>
            <a:lvl2pPr marL="742950" indent="-285750" algn="just">
              <a:lnSpc>
                <a:spcPct val="130000"/>
              </a:lnSpc>
              <a:spcAft>
                <a:spcPts val="600"/>
              </a:spcAft>
              <a:buClr>
                <a:srgbClr val="CD846D"/>
              </a:buClr>
              <a:buFont typeface="幼圆" pitchFamily="1" charset="-122"/>
              <a:buChar char=" "/>
              <a:defRPr sz="1600">
                <a:solidFill>
                  <a:srgbClr val="7D7D7D"/>
                </a:solidFill>
                <a:latin typeface="幼圆" pitchFamily="1" charset="-122"/>
                <a:ea typeface="幼圆" pitchFamily="1"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幼圆" pitchFamily="1"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幼圆" pitchFamily="1"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幼圆" pitchFamily="1"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9pPr>
          </a:lstStyle>
          <a:p>
            <a:pPr algn="ctr">
              <a:lnSpc>
                <a:spcPct val="100000"/>
              </a:lnSpc>
              <a:spcBef>
                <a:spcPct val="0"/>
              </a:spcBef>
              <a:buClrTx/>
              <a:buSzTx/>
              <a:buFont typeface="Arial" pitchFamily="34" charset="0"/>
              <a:buNone/>
            </a:pPr>
            <a:r>
              <a:rPr lang="en-GB" altLang="en-US" sz="1102" b="1" dirty="0">
                <a:solidFill>
                  <a:srgbClr val="A6A6A6"/>
                </a:solidFill>
                <a:ea typeface="幼圆" pitchFamily="1" charset="-122"/>
                <a:cs typeface="Arial" panose="020B0604020202020204" pitchFamily="34" charset="0"/>
              </a:rPr>
              <a:t>Signature of the lease or promise to lease</a:t>
            </a:r>
          </a:p>
        </p:txBody>
      </p:sp>
      <p:sp>
        <p:nvSpPr>
          <p:cNvPr id="15" name="Text Box 15">
            <a:extLst>
              <a:ext uri="{FF2B5EF4-FFF2-40B4-BE49-F238E27FC236}">
                <a16:creationId xmlns:a16="http://schemas.microsoft.com/office/drawing/2014/main" id="{DB66C6AD-A315-4401-9D07-BEBE21988492}"/>
              </a:ext>
            </a:extLst>
          </p:cNvPr>
          <p:cNvSpPr txBox="1">
            <a:spLocks noChangeArrowheads="1"/>
          </p:cNvSpPr>
          <p:nvPr/>
        </p:nvSpPr>
        <p:spPr bwMode="auto">
          <a:xfrm>
            <a:off x="4701999" y="4599415"/>
            <a:ext cx="1342871" cy="952597"/>
          </a:xfrm>
          <a:prstGeom prst="rect">
            <a:avLst/>
          </a:prstGeom>
          <a:solidFill>
            <a:schemeClr val="bg1"/>
          </a:solidFill>
          <a:ln>
            <a:noFill/>
          </a:ln>
        </p:spPr>
        <p:txBody>
          <a:bodyPr wrap="square" lIns="99396" tIns="51798" rIns="99396" bIns="51798">
            <a:spAutoFit/>
          </a:bodyPr>
          <a:lstStyle>
            <a:lvl1pPr algn="just">
              <a:lnSpc>
                <a:spcPct val="110000"/>
              </a:lnSpc>
              <a:spcBef>
                <a:spcPts val="1800"/>
              </a:spcBef>
              <a:buClr>
                <a:srgbClr val="963B22"/>
              </a:buClr>
              <a:buSzPct val="90000"/>
              <a:buFont typeface="Wingdings" pitchFamily="2" charset="2"/>
              <a:buChar char=""/>
              <a:defRPr sz="2000">
                <a:solidFill>
                  <a:srgbClr val="90281E"/>
                </a:solidFill>
                <a:latin typeface="Arial" pitchFamily="34" charset="0"/>
                <a:ea typeface="Microsoft YaHei" pitchFamily="34" charset="-122"/>
              </a:defRPr>
            </a:lvl1pPr>
            <a:lvl2pPr marL="742950" indent="-285750" algn="just">
              <a:lnSpc>
                <a:spcPct val="130000"/>
              </a:lnSpc>
              <a:spcAft>
                <a:spcPts val="600"/>
              </a:spcAft>
              <a:buClr>
                <a:srgbClr val="CD846D"/>
              </a:buClr>
              <a:buFont typeface="幼圆" pitchFamily="1" charset="-122"/>
              <a:buChar char=" "/>
              <a:defRPr sz="1600">
                <a:solidFill>
                  <a:srgbClr val="7D7D7D"/>
                </a:solidFill>
                <a:latin typeface="幼圆" pitchFamily="1" charset="-122"/>
                <a:ea typeface="幼圆" pitchFamily="1"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幼圆" pitchFamily="1"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幼圆" pitchFamily="1"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幼圆" pitchFamily="1"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9pPr>
          </a:lstStyle>
          <a:p>
            <a:pPr algn="ctr">
              <a:lnSpc>
                <a:spcPct val="100000"/>
              </a:lnSpc>
              <a:spcBef>
                <a:spcPct val="0"/>
              </a:spcBef>
              <a:buClrTx/>
              <a:buSzTx/>
              <a:buFont typeface="Arial" pitchFamily="34" charset="0"/>
              <a:buNone/>
            </a:pPr>
            <a:r>
              <a:rPr lang="en-GB" altLang="en-US" sz="1102" b="1" dirty="0">
                <a:solidFill>
                  <a:srgbClr val="005656"/>
                </a:solidFill>
                <a:ea typeface="幼圆" pitchFamily="1" charset="-122"/>
                <a:cs typeface="Arial" panose="020B0604020202020204" pitchFamily="34" charset="0"/>
              </a:rPr>
              <a:t>Coming into force of the lease, lifting of suspensive conditions</a:t>
            </a:r>
          </a:p>
        </p:txBody>
      </p:sp>
      <p:sp>
        <p:nvSpPr>
          <p:cNvPr id="16" name="Text Box 15">
            <a:extLst>
              <a:ext uri="{FF2B5EF4-FFF2-40B4-BE49-F238E27FC236}">
                <a16:creationId xmlns:a16="http://schemas.microsoft.com/office/drawing/2014/main" id="{17E3B6D3-B5B3-4926-9861-0C27110F1C82}"/>
              </a:ext>
            </a:extLst>
          </p:cNvPr>
          <p:cNvSpPr txBox="1">
            <a:spLocks noChangeArrowheads="1"/>
          </p:cNvSpPr>
          <p:nvPr/>
        </p:nvSpPr>
        <p:spPr bwMode="auto">
          <a:xfrm>
            <a:off x="8086416" y="4265359"/>
            <a:ext cx="1247622" cy="443803"/>
          </a:xfrm>
          <a:prstGeom prst="rect">
            <a:avLst/>
          </a:prstGeom>
          <a:solidFill>
            <a:schemeClr val="bg1"/>
          </a:solidFill>
          <a:ln>
            <a:noFill/>
          </a:ln>
        </p:spPr>
        <p:txBody>
          <a:bodyPr wrap="square" lIns="99396" tIns="51798" rIns="99396" bIns="51798">
            <a:spAutoFit/>
          </a:bodyPr>
          <a:lstStyle>
            <a:lvl1pPr algn="just">
              <a:lnSpc>
                <a:spcPct val="110000"/>
              </a:lnSpc>
              <a:spcBef>
                <a:spcPts val="1800"/>
              </a:spcBef>
              <a:buClr>
                <a:srgbClr val="963B22"/>
              </a:buClr>
              <a:buSzPct val="90000"/>
              <a:buFont typeface="Wingdings" pitchFamily="2" charset="2"/>
              <a:buChar char=""/>
              <a:defRPr sz="2000">
                <a:solidFill>
                  <a:srgbClr val="90281E"/>
                </a:solidFill>
                <a:latin typeface="Arial" pitchFamily="34" charset="0"/>
                <a:ea typeface="Microsoft YaHei" pitchFamily="34" charset="-122"/>
              </a:defRPr>
            </a:lvl1pPr>
            <a:lvl2pPr marL="742950" indent="-285750" algn="just">
              <a:lnSpc>
                <a:spcPct val="130000"/>
              </a:lnSpc>
              <a:spcAft>
                <a:spcPts val="600"/>
              </a:spcAft>
              <a:buClr>
                <a:srgbClr val="CD846D"/>
              </a:buClr>
              <a:buFont typeface="幼圆" pitchFamily="1" charset="-122"/>
              <a:buChar char=" "/>
              <a:defRPr sz="1600">
                <a:solidFill>
                  <a:srgbClr val="7D7D7D"/>
                </a:solidFill>
                <a:latin typeface="幼圆" pitchFamily="1" charset="-122"/>
                <a:ea typeface="幼圆" pitchFamily="1"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幼圆" pitchFamily="1"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幼圆" pitchFamily="1"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幼圆" pitchFamily="1"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9pPr>
          </a:lstStyle>
          <a:p>
            <a:pPr algn="ctr">
              <a:lnSpc>
                <a:spcPct val="100000"/>
              </a:lnSpc>
              <a:spcBef>
                <a:spcPct val="0"/>
              </a:spcBef>
              <a:buClrTx/>
              <a:buSzTx/>
              <a:buFont typeface="Arial" pitchFamily="34" charset="0"/>
              <a:buNone/>
            </a:pPr>
            <a:r>
              <a:rPr lang="en-GB" altLang="en-US" sz="1102" b="1" dirty="0">
                <a:solidFill>
                  <a:srgbClr val="86BC25"/>
                </a:solidFill>
                <a:ea typeface="幼圆" pitchFamily="1" charset="-122"/>
                <a:cs typeface="Arial" panose="020B0604020202020204" pitchFamily="34" charset="0"/>
              </a:rPr>
              <a:t>Opening of the crèche</a:t>
            </a:r>
          </a:p>
        </p:txBody>
      </p:sp>
      <p:sp>
        <p:nvSpPr>
          <p:cNvPr id="17" name="Text Box 17">
            <a:extLst>
              <a:ext uri="{FF2B5EF4-FFF2-40B4-BE49-F238E27FC236}">
                <a16:creationId xmlns:a16="http://schemas.microsoft.com/office/drawing/2014/main" id="{F7DAE4AF-43AE-4C2A-B9B5-50AEB02D1695}"/>
              </a:ext>
            </a:extLst>
          </p:cNvPr>
          <p:cNvSpPr txBox="1">
            <a:spLocks noChangeArrowheads="1"/>
          </p:cNvSpPr>
          <p:nvPr/>
        </p:nvSpPr>
        <p:spPr bwMode="auto">
          <a:xfrm>
            <a:off x="1528180" y="4306486"/>
            <a:ext cx="1072371" cy="601127"/>
          </a:xfrm>
          <a:prstGeom prst="rect">
            <a:avLst/>
          </a:prstGeom>
          <a:solidFill>
            <a:schemeClr val="bg1"/>
          </a:solidFill>
          <a:ln>
            <a:noFill/>
          </a:ln>
        </p:spPr>
        <p:txBody>
          <a:bodyPr wrap="square">
            <a:spAutoFit/>
          </a:bodyPr>
          <a:lstStyle>
            <a:lvl1pPr algn="just">
              <a:lnSpc>
                <a:spcPct val="110000"/>
              </a:lnSpc>
              <a:spcBef>
                <a:spcPts val="1800"/>
              </a:spcBef>
              <a:buClr>
                <a:srgbClr val="963B22"/>
              </a:buClr>
              <a:buSzPct val="90000"/>
              <a:buFont typeface="Wingdings" pitchFamily="2" charset="2"/>
              <a:buChar char=""/>
              <a:defRPr sz="2000">
                <a:solidFill>
                  <a:srgbClr val="90281E"/>
                </a:solidFill>
                <a:latin typeface="Arial" pitchFamily="34" charset="0"/>
                <a:ea typeface="Microsoft YaHei" pitchFamily="34" charset="-122"/>
              </a:defRPr>
            </a:lvl1pPr>
            <a:lvl2pPr marL="742950" indent="-285750" algn="just">
              <a:lnSpc>
                <a:spcPct val="130000"/>
              </a:lnSpc>
              <a:spcAft>
                <a:spcPts val="600"/>
              </a:spcAft>
              <a:buClr>
                <a:srgbClr val="CD846D"/>
              </a:buClr>
              <a:buFont typeface="幼圆" pitchFamily="1" charset="-122"/>
              <a:buChar char=" "/>
              <a:defRPr sz="1600">
                <a:solidFill>
                  <a:srgbClr val="7D7D7D"/>
                </a:solidFill>
                <a:latin typeface="幼圆" pitchFamily="1" charset="-122"/>
                <a:ea typeface="幼圆" pitchFamily="1"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幼圆" pitchFamily="1"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幼圆" pitchFamily="1"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幼圆" pitchFamily="1"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9pPr>
          </a:lstStyle>
          <a:p>
            <a:pPr algn="ctr">
              <a:lnSpc>
                <a:spcPct val="100000"/>
              </a:lnSpc>
              <a:spcBef>
                <a:spcPct val="0"/>
              </a:spcBef>
              <a:buClrTx/>
              <a:buSzTx/>
              <a:buNone/>
            </a:pPr>
            <a:r>
              <a:rPr lang="en-GB" altLang="en-US" sz="1102" b="1" dirty="0">
                <a:solidFill>
                  <a:srgbClr val="53565A"/>
                </a:solidFill>
                <a:ea typeface="幼圆" pitchFamily="1" charset="-122"/>
                <a:cs typeface="Arial" panose="020B0604020202020204" pitchFamily="34" charset="0"/>
              </a:rPr>
              <a:t>Meetings, </a:t>
            </a:r>
            <a:r>
              <a:rPr lang="en-GB" altLang="en-US" sz="1102" b="1" dirty="0" err="1">
                <a:solidFill>
                  <a:srgbClr val="53565A"/>
                </a:solidFill>
                <a:ea typeface="幼圆" pitchFamily="1" charset="-122"/>
                <a:cs typeface="Arial" panose="020B0604020202020204" pitchFamily="34" charset="0"/>
              </a:rPr>
              <a:t>Tawn</a:t>
            </a:r>
            <a:r>
              <a:rPr lang="en-GB" altLang="en-US" sz="1102" b="1" dirty="0">
                <a:solidFill>
                  <a:srgbClr val="53565A"/>
                </a:solidFill>
                <a:ea typeface="幼圆" pitchFamily="1" charset="-122"/>
                <a:cs typeface="Arial" panose="020B0604020202020204" pitchFamily="34" charset="0"/>
              </a:rPr>
              <a:t> Hall, PMI, CAF</a:t>
            </a:r>
          </a:p>
        </p:txBody>
      </p:sp>
      <p:sp>
        <p:nvSpPr>
          <p:cNvPr id="18" name="Text Box 17">
            <a:extLst>
              <a:ext uri="{FF2B5EF4-FFF2-40B4-BE49-F238E27FC236}">
                <a16:creationId xmlns:a16="http://schemas.microsoft.com/office/drawing/2014/main" id="{639AAA0E-942B-4E37-9EB3-20DDB7D320F3}"/>
              </a:ext>
            </a:extLst>
          </p:cNvPr>
          <p:cNvSpPr txBox="1">
            <a:spLocks noChangeArrowheads="1"/>
          </p:cNvSpPr>
          <p:nvPr/>
        </p:nvSpPr>
        <p:spPr bwMode="auto">
          <a:xfrm>
            <a:off x="3722697" y="4257826"/>
            <a:ext cx="1072371" cy="770724"/>
          </a:xfrm>
          <a:prstGeom prst="rect">
            <a:avLst/>
          </a:prstGeom>
          <a:solidFill>
            <a:schemeClr val="bg1"/>
          </a:solidFill>
          <a:ln>
            <a:noFill/>
          </a:ln>
        </p:spPr>
        <p:txBody>
          <a:bodyPr wrap="square">
            <a:spAutoFit/>
          </a:bodyPr>
          <a:lstStyle>
            <a:lvl1pPr algn="just">
              <a:lnSpc>
                <a:spcPct val="110000"/>
              </a:lnSpc>
              <a:spcBef>
                <a:spcPts val="1800"/>
              </a:spcBef>
              <a:buClr>
                <a:srgbClr val="963B22"/>
              </a:buClr>
              <a:buSzPct val="90000"/>
              <a:buFont typeface="Wingdings" pitchFamily="2" charset="2"/>
              <a:buChar char=""/>
              <a:defRPr sz="2000">
                <a:solidFill>
                  <a:srgbClr val="90281E"/>
                </a:solidFill>
                <a:latin typeface="Arial" pitchFamily="34" charset="0"/>
                <a:ea typeface="Microsoft YaHei" pitchFamily="34" charset="-122"/>
              </a:defRPr>
            </a:lvl1pPr>
            <a:lvl2pPr marL="742950" indent="-285750" algn="just">
              <a:lnSpc>
                <a:spcPct val="130000"/>
              </a:lnSpc>
              <a:spcAft>
                <a:spcPts val="600"/>
              </a:spcAft>
              <a:buClr>
                <a:srgbClr val="CD846D"/>
              </a:buClr>
              <a:buFont typeface="幼圆" pitchFamily="1" charset="-122"/>
              <a:buChar char=" "/>
              <a:defRPr sz="1600">
                <a:solidFill>
                  <a:srgbClr val="7D7D7D"/>
                </a:solidFill>
                <a:latin typeface="幼圆" pitchFamily="1" charset="-122"/>
                <a:ea typeface="幼圆" pitchFamily="1"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幼圆" pitchFamily="1"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幼圆" pitchFamily="1"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幼圆" pitchFamily="1"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9pPr>
          </a:lstStyle>
          <a:p>
            <a:pPr algn="ctr">
              <a:lnSpc>
                <a:spcPct val="100000"/>
              </a:lnSpc>
              <a:spcBef>
                <a:spcPct val="0"/>
              </a:spcBef>
              <a:buClrTx/>
              <a:buSzTx/>
              <a:buNone/>
            </a:pPr>
            <a:r>
              <a:rPr lang="en-GB" altLang="en-US" sz="1102" b="1" dirty="0">
                <a:solidFill>
                  <a:srgbClr val="012169"/>
                </a:solidFill>
                <a:ea typeface="幼圆" pitchFamily="1" charset="-122"/>
                <a:cs typeface="Arial" panose="020B0604020202020204" pitchFamily="34" charset="0"/>
              </a:rPr>
              <a:t>Authorization for works or building permit</a:t>
            </a:r>
          </a:p>
        </p:txBody>
      </p:sp>
      <p:sp>
        <p:nvSpPr>
          <p:cNvPr id="19" name="Text Box 17">
            <a:extLst>
              <a:ext uri="{FF2B5EF4-FFF2-40B4-BE49-F238E27FC236}">
                <a16:creationId xmlns:a16="http://schemas.microsoft.com/office/drawing/2014/main" id="{3965C719-4848-405C-977E-8698B63CBD51}"/>
              </a:ext>
            </a:extLst>
          </p:cNvPr>
          <p:cNvSpPr txBox="1">
            <a:spLocks noChangeArrowheads="1"/>
          </p:cNvSpPr>
          <p:nvPr/>
        </p:nvSpPr>
        <p:spPr bwMode="auto">
          <a:xfrm>
            <a:off x="6179869" y="4265359"/>
            <a:ext cx="615874" cy="261931"/>
          </a:xfrm>
          <a:prstGeom prst="rect">
            <a:avLst/>
          </a:prstGeom>
          <a:solidFill>
            <a:schemeClr val="bg1"/>
          </a:solidFill>
          <a:ln>
            <a:noFill/>
          </a:ln>
        </p:spPr>
        <p:txBody>
          <a:bodyPr wrap="none">
            <a:spAutoFit/>
          </a:bodyPr>
          <a:lstStyle>
            <a:lvl1pPr algn="just">
              <a:lnSpc>
                <a:spcPct val="110000"/>
              </a:lnSpc>
              <a:spcBef>
                <a:spcPts val="1800"/>
              </a:spcBef>
              <a:buClr>
                <a:srgbClr val="963B22"/>
              </a:buClr>
              <a:buSzPct val="90000"/>
              <a:buFont typeface="Wingdings" pitchFamily="2" charset="2"/>
              <a:buChar char=""/>
              <a:defRPr sz="2000">
                <a:solidFill>
                  <a:srgbClr val="90281E"/>
                </a:solidFill>
                <a:latin typeface="Arial" pitchFamily="34" charset="0"/>
                <a:ea typeface="Microsoft YaHei" pitchFamily="34" charset="-122"/>
              </a:defRPr>
            </a:lvl1pPr>
            <a:lvl2pPr marL="742950" indent="-285750" algn="just">
              <a:lnSpc>
                <a:spcPct val="130000"/>
              </a:lnSpc>
              <a:spcAft>
                <a:spcPts val="600"/>
              </a:spcAft>
              <a:buClr>
                <a:srgbClr val="CD846D"/>
              </a:buClr>
              <a:buFont typeface="幼圆" pitchFamily="1" charset="-122"/>
              <a:buChar char=" "/>
              <a:defRPr sz="1600">
                <a:solidFill>
                  <a:srgbClr val="7D7D7D"/>
                </a:solidFill>
                <a:latin typeface="幼圆" pitchFamily="1" charset="-122"/>
                <a:ea typeface="幼圆" pitchFamily="1"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幼圆" pitchFamily="1"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幼圆" pitchFamily="1"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幼圆" pitchFamily="1"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9pPr>
          </a:lstStyle>
          <a:p>
            <a:pPr algn="l">
              <a:lnSpc>
                <a:spcPct val="100000"/>
              </a:lnSpc>
              <a:spcBef>
                <a:spcPct val="0"/>
              </a:spcBef>
              <a:buClrTx/>
              <a:buSzTx/>
              <a:buFont typeface="Arial" pitchFamily="34" charset="0"/>
              <a:buNone/>
            </a:pPr>
            <a:r>
              <a:rPr lang="en-GB" altLang="en-US" sz="1102" b="1" dirty="0">
                <a:solidFill>
                  <a:srgbClr val="0F58FD"/>
                </a:solidFill>
                <a:ea typeface="幼圆" pitchFamily="1" charset="-122"/>
                <a:cs typeface="Arial" panose="020B0604020202020204" pitchFamily="34" charset="0"/>
              </a:rPr>
              <a:t>Works</a:t>
            </a:r>
          </a:p>
        </p:txBody>
      </p:sp>
      <p:sp>
        <p:nvSpPr>
          <p:cNvPr id="23" name="Text Box 11">
            <a:extLst>
              <a:ext uri="{FF2B5EF4-FFF2-40B4-BE49-F238E27FC236}">
                <a16:creationId xmlns:a16="http://schemas.microsoft.com/office/drawing/2014/main" id="{C1FF330B-7E32-4D82-9D05-89495E2FD6D4}"/>
              </a:ext>
            </a:extLst>
          </p:cNvPr>
          <p:cNvSpPr txBox="1">
            <a:spLocks noChangeArrowheads="1"/>
          </p:cNvSpPr>
          <p:nvPr/>
        </p:nvSpPr>
        <p:spPr bwMode="auto">
          <a:xfrm>
            <a:off x="9215648" y="3010326"/>
            <a:ext cx="1101102" cy="261931"/>
          </a:xfrm>
          <a:prstGeom prst="rect">
            <a:avLst/>
          </a:prstGeom>
          <a:solidFill>
            <a:schemeClr val="bg1"/>
          </a:solidFill>
          <a:ln>
            <a:noFill/>
          </a:ln>
        </p:spPr>
        <p:txBody>
          <a:bodyPr wrap="square">
            <a:spAutoFit/>
          </a:bodyPr>
          <a:lstStyle>
            <a:lvl1pPr algn="just">
              <a:lnSpc>
                <a:spcPct val="110000"/>
              </a:lnSpc>
              <a:spcBef>
                <a:spcPts val="1800"/>
              </a:spcBef>
              <a:buClr>
                <a:srgbClr val="963B22"/>
              </a:buClr>
              <a:buSzPct val="90000"/>
              <a:buFont typeface="Wingdings" pitchFamily="2" charset="2"/>
              <a:buChar char=""/>
              <a:defRPr sz="2000">
                <a:solidFill>
                  <a:srgbClr val="90281E"/>
                </a:solidFill>
                <a:latin typeface="Arial" pitchFamily="34" charset="0"/>
                <a:ea typeface="Microsoft YaHei" pitchFamily="34" charset="-122"/>
              </a:defRPr>
            </a:lvl1pPr>
            <a:lvl2pPr marL="742950" indent="-285750" algn="just">
              <a:lnSpc>
                <a:spcPct val="130000"/>
              </a:lnSpc>
              <a:spcAft>
                <a:spcPts val="600"/>
              </a:spcAft>
              <a:buClr>
                <a:srgbClr val="CD846D"/>
              </a:buClr>
              <a:buFont typeface="幼圆" pitchFamily="1" charset="-122"/>
              <a:buChar char=" "/>
              <a:defRPr sz="1600">
                <a:solidFill>
                  <a:srgbClr val="7D7D7D"/>
                </a:solidFill>
                <a:latin typeface="幼圆" pitchFamily="1" charset="-122"/>
                <a:ea typeface="幼圆" pitchFamily="1"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幼圆" pitchFamily="1"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幼圆" pitchFamily="1"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幼圆" pitchFamily="1"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9pPr>
          </a:lstStyle>
          <a:p>
            <a:pPr algn="ctr">
              <a:lnSpc>
                <a:spcPct val="100000"/>
              </a:lnSpc>
              <a:spcBef>
                <a:spcPct val="0"/>
              </a:spcBef>
              <a:buClrTx/>
              <a:buSzTx/>
              <a:buFont typeface="Arial" pitchFamily="34" charset="0"/>
              <a:buNone/>
            </a:pPr>
            <a:r>
              <a:rPr lang="en-GB" altLang="en-US" sz="1102" b="1" dirty="0">
                <a:solidFill>
                  <a:srgbClr val="F9844F"/>
                </a:solidFill>
                <a:ea typeface="幼圆" pitchFamily="1" charset="-122"/>
                <a:cs typeface="Arial" panose="020B0604020202020204" pitchFamily="34" charset="0"/>
              </a:rPr>
              <a:t>Operation</a:t>
            </a:r>
          </a:p>
        </p:txBody>
      </p:sp>
    </p:spTree>
    <p:extLst>
      <p:ext uri="{BB962C8B-B14F-4D97-AF65-F5344CB8AC3E}">
        <p14:creationId xmlns:p14="http://schemas.microsoft.com/office/powerpoint/2010/main" val="7005862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Espace réservé du contenu 2"/>
          <p:cNvSpPr txBox="1">
            <a:spLocks/>
          </p:cNvSpPr>
          <p:nvPr/>
        </p:nvSpPr>
        <p:spPr>
          <a:xfrm>
            <a:off x="705378" y="544733"/>
            <a:ext cx="9443118" cy="1013196"/>
          </a:xfrm>
          <a:prstGeom prst="rect">
            <a:avLst/>
          </a:prstGeom>
          <a:noFill/>
          <a:ln>
            <a:noFill/>
          </a:ln>
        </p:spPr>
        <p:txBody>
          <a:bodyPr vert="horz" lIns="100769" tIns="50384" rIns="100769" bIns="50384"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marR="0" lvl="0" indent="0" algn="ctr" defTabSz="914125" rtl="0" eaLnBrk="1" fontAlgn="auto" latinLnBrk="0" hangingPunct="1">
              <a:lnSpc>
                <a:spcPct val="100000"/>
              </a:lnSpc>
              <a:spcBef>
                <a:spcPct val="20000"/>
              </a:spcBef>
              <a:spcAft>
                <a:spcPts val="0"/>
              </a:spcAft>
              <a:buClrTx/>
              <a:buSzTx/>
              <a:buFont typeface="Arial" pitchFamily="34" charset="0"/>
              <a:buNone/>
              <a:tabLst/>
              <a:defRPr/>
            </a:pPr>
            <a:r>
              <a:rPr kumimoji="0" lang="fr-FR" sz="2424" b="0" i="0" u="none" strike="noStrike" kern="1200" cap="none" spc="0" normalizeH="0" baseline="0" noProof="0" dirty="0">
                <a:ln>
                  <a:noFill/>
                </a:ln>
                <a:solidFill>
                  <a:srgbClr val="6098C8"/>
                </a:solidFill>
                <a:effectLst/>
                <a:uLnTx/>
                <a:uFillTx/>
                <a:latin typeface="Arial" panose="020B0604020202020204" pitchFamily="34" charset="0"/>
                <a:ea typeface="+mn-ea"/>
                <a:cs typeface="Arial" panose="020B0604020202020204" pitchFamily="34" charset="0"/>
              </a:rPr>
              <a:t>DISCLAIMER</a:t>
            </a:r>
          </a:p>
        </p:txBody>
      </p:sp>
      <p:sp>
        <p:nvSpPr>
          <p:cNvPr id="18" name="Espace réservé du contenu 2"/>
          <p:cNvSpPr txBox="1">
            <a:spLocks/>
          </p:cNvSpPr>
          <p:nvPr/>
        </p:nvSpPr>
        <p:spPr>
          <a:xfrm>
            <a:off x="543317" y="1014202"/>
            <a:ext cx="9605179" cy="4252254"/>
          </a:xfrm>
          <a:prstGeom prst="rect">
            <a:avLst/>
          </a:prstGeom>
        </p:spPr>
        <p:txBody>
          <a:bodyPr vert="horz" lIns="100769" tIns="50384" rIns="100769" bIns="50384"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342797" marR="0" lvl="0" indent="-342797" algn="just" defTabSz="914125" rtl="0" eaLnBrk="1" fontAlgn="auto" latinLnBrk="0" hangingPunct="1">
              <a:lnSpc>
                <a:spcPct val="100000"/>
              </a:lnSpc>
              <a:spcBef>
                <a:spcPct val="20000"/>
              </a:spcBef>
              <a:spcAft>
                <a:spcPts val="0"/>
              </a:spcAft>
              <a:buClrTx/>
              <a:buSzTx/>
              <a:buFont typeface="Arial" pitchFamily="34" charset="0"/>
              <a:buChar char="•"/>
              <a:tabLst/>
              <a:defRPr/>
            </a:pPr>
            <a:r>
              <a:rPr kumimoji="0" lang="en-GB" sz="1299" b="0" i="0" u="none" strike="noStrike" kern="1200" cap="none" spc="5" normalizeH="0" baseline="0" noProof="0" dirty="0">
                <a:ln>
                  <a:noFill/>
                </a:ln>
                <a:solidFill>
                  <a:srgbClr val="A6A6A6"/>
                </a:solidFill>
                <a:effectLst/>
                <a:uLnTx/>
                <a:uFillTx/>
                <a:latin typeface="Arial"/>
                <a:ea typeface="+mn-ea"/>
                <a:cs typeface="Arial"/>
              </a:rPr>
              <a:t>This document is confidential and published for information purposes only. It is reserved exclusively for the </a:t>
            </a:r>
            <a:r>
              <a:rPr kumimoji="0" lang="en-GB" sz="1299" b="0" i="0" u="none" strike="noStrike" kern="1200" cap="none" spc="5" normalizeH="0" baseline="0" noProof="0" dirty="0" err="1">
                <a:ln>
                  <a:noFill/>
                </a:ln>
                <a:solidFill>
                  <a:srgbClr val="A6A6A6"/>
                </a:solidFill>
                <a:effectLst/>
                <a:uLnTx/>
                <a:uFillTx/>
                <a:latin typeface="Arial"/>
                <a:ea typeface="+mn-ea"/>
                <a:cs typeface="Arial"/>
              </a:rPr>
              <a:t>partn</a:t>
            </a:r>
            <a:r>
              <a:rPr lang="en-GB" sz="1299" spc="5" dirty="0" err="1">
                <a:solidFill>
                  <a:srgbClr val="A6A6A6"/>
                </a:solidFill>
                <a:latin typeface="Arial"/>
                <a:cs typeface="Arial"/>
              </a:rPr>
              <a:t>ers</a:t>
            </a:r>
            <a:r>
              <a:rPr lang="en-GB" sz="1299" spc="5" dirty="0">
                <a:solidFill>
                  <a:srgbClr val="A6A6A6"/>
                </a:solidFill>
                <a:latin typeface="Arial"/>
                <a:cs typeface="Arial"/>
              </a:rPr>
              <a:t> of FO S and the associates of MONTESSORI NEOKIDS.</a:t>
            </a:r>
            <a:endParaRPr kumimoji="0" lang="en-GB" sz="1299" b="0" i="0" u="none" strike="noStrike" kern="1200" cap="none" spc="5" normalizeH="0" baseline="0" noProof="0" dirty="0">
              <a:ln>
                <a:noFill/>
              </a:ln>
              <a:solidFill>
                <a:srgbClr val="A6A6A6"/>
              </a:solidFill>
              <a:effectLst/>
              <a:uLnTx/>
              <a:uFillTx/>
              <a:latin typeface="Arial"/>
              <a:ea typeface="+mn-ea"/>
              <a:cs typeface="Arial"/>
            </a:endParaRPr>
          </a:p>
          <a:p>
            <a:pPr marL="342797" marR="0" lvl="0" indent="-342797" algn="just" defTabSz="914125" rtl="0" eaLnBrk="1" fontAlgn="auto" latinLnBrk="0" hangingPunct="1">
              <a:lnSpc>
                <a:spcPct val="100000"/>
              </a:lnSpc>
              <a:spcBef>
                <a:spcPct val="20000"/>
              </a:spcBef>
              <a:spcAft>
                <a:spcPts val="0"/>
              </a:spcAft>
              <a:buClrTx/>
              <a:buSzTx/>
              <a:buFont typeface="Arial" pitchFamily="34" charset="0"/>
              <a:buChar char="•"/>
              <a:tabLst/>
              <a:defRPr/>
            </a:pPr>
            <a:endParaRPr kumimoji="0" lang="en-GB" sz="1299" b="0" i="0" u="none" strike="noStrike" kern="1200" cap="none" spc="5" normalizeH="0" baseline="0" noProof="0" dirty="0">
              <a:ln>
                <a:noFill/>
              </a:ln>
              <a:solidFill>
                <a:srgbClr val="A6A6A6"/>
              </a:solidFill>
              <a:effectLst/>
              <a:uLnTx/>
              <a:uFillTx/>
              <a:latin typeface="Arial"/>
              <a:ea typeface="+mn-ea"/>
              <a:cs typeface="Arial"/>
            </a:endParaRPr>
          </a:p>
          <a:p>
            <a:pPr marL="342797" marR="0" lvl="0" indent="-342797" algn="just" defTabSz="914125" rtl="0" eaLnBrk="1" fontAlgn="auto" latinLnBrk="0" hangingPunct="1">
              <a:lnSpc>
                <a:spcPct val="100000"/>
              </a:lnSpc>
              <a:spcBef>
                <a:spcPct val="20000"/>
              </a:spcBef>
              <a:spcAft>
                <a:spcPts val="0"/>
              </a:spcAft>
              <a:buClrTx/>
              <a:buSzTx/>
              <a:buFont typeface="Arial" pitchFamily="34" charset="0"/>
              <a:buChar char="•"/>
              <a:tabLst/>
              <a:defRPr/>
            </a:pPr>
            <a:r>
              <a:rPr lang="en-GB" sz="1299" spc="5" dirty="0">
                <a:solidFill>
                  <a:srgbClr val="A6A6A6"/>
                </a:solidFill>
                <a:latin typeface="Arial"/>
                <a:cs typeface="Arial"/>
              </a:rPr>
              <a:t>The information contained in this document does not constitute an offer to the public, a financial instrument or an investment service and should not be construed as such.</a:t>
            </a:r>
          </a:p>
          <a:p>
            <a:pPr marL="342797" marR="0" lvl="0" indent="-342797" algn="just" defTabSz="914125" rtl="0" eaLnBrk="1" fontAlgn="auto" latinLnBrk="0" hangingPunct="1">
              <a:lnSpc>
                <a:spcPct val="100000"/>
              </a:lnSpc>
              <a:spcBef>
                <a:spcPct val="20000"/>
              </a:spcBef>
              <a:spcAft>
                <a:spcPts val="0"/>
              </a:spcAft>
              <a:buClrTx/>
              <a:buSzTx/>
              <a:buFont typeface="Arial" pitchFamily="34" charset="0"/>
              <a:buChar char="•"/>
              <a:tabLst/>
              <a:defRPr/>
            </a:pPr>
            <a:endParaRPr kumimoji="0" lang="en-GB" sz="1299" b="0" i="0" u="none" strike="noStrike" kern="1200" cap="none" spc="5" normalizeH="0" baseline="0" noProof="0" dirty="0">
              <a:ln>
                <a:noFill/>
              </a:ln>
              <a:solidFill>
                <a:srgbClr val="A6A6A6"/>
              </a:solidFill>
              <a:effectLst/>
              <a:uLnTx/>
              <a:uFillTx/>
              <a:latin typeface="Arial"/>
              <a:ea typeface="+mn-ea"/>
              <a:cs typeface="Arial"/>
            </a:endParaRPr>
          </a:p>
          <a:p>
            <a:pPr marL="342797" marR="0" lvl="0" indent="-342797" algn="just" defTabSz="914125" rtl="0" eaLnBrk="1" fontAlgn="auto" latinLnBrk="0" hangingPunct="1">
              <a:lnSpc>
                <a:spcPct val="100000"/>
              </a:lnSpc>
              <a:spcBef>
                <a:spcPct val="20000"/>
              </a:spcBef>
              <a:spcAft>
                <a:spcPts val="0"/>
              </a:spcAft>
              <a:buClrTx/>
              <a:buSzTx/>
              <a:buFont typeface="Arial" pitchFamily="34" charset="0"/>
              <a:buChar char="•"/>
              <a:tabLst/>
              <a:defRPr/>
            </a:pPr>
            <a:r>
              <a:rPr kumimoji="0" lang="en-GB" sz="1299" b="0" i="0" u="none" strike="noStrike" kern="1200" cap="none" spc="5" normalizeH="0" baseline="0" noProof="0" dirty="0">
                <a:ln>
                  <a:noFill/>
                </a:ln>
                <a:solidFill>
                  <a:srgbClr val="A6A6A6"/>
                </a:solidFill>
                <a:effectLst/>
                <a:uLnTx/>
                <a:uFillTx/>
                <a:latin typeface="Arial"/>
                <a:ea typeface="+mn-ea"/>
                <a:cs typeface="Arial"/>
              </a:rPr>
              <a:t>In addition, this document does not constitute a proposal to purchase or subscribe for a financial investment. </a:t>
            </a:r>
          </a:p>
          <a:p>
            <a:pPr marL="342797" marR="0" lvl="0" indent="-342797" algn="just" defTabSz="914125" rtl="0" eaLnBrk="1" fontAlgn="auto" latinLnBrk="0" hangingPunct="1">
              <a:lnSpc>
                <a:spcPct val="100000"/>
              </a:lnSpc>
              <a:spcBef>
                <a:spcPct val="20000"/>
              </a:spcBef>
              <a:spcAft>
                <a:spcPts val="0"/>
              </a:spcAft>
              <a:buClrTx/>
              <a:buSzTx/>
              <a:buFont typeface="Arial" pitchFamily="34" charset="0"/>
              <a:buChar char="•"/>
              <a:tabLst/>
              <a:defRPr/>
            </a:pPr>
            <a:endParaRPr kumimoji="0" lang="fr-FR" sz="1299" b="0" i="0" u="none" strike="noStrike" kern="1200" cap="none" spc="5" normalizeH="0" baseline="0" noProof="0" dirty="0">
              <a:ln>
                <a:noFill/>
              </a:ln>
              <a:solidFill>
                <a:srgbClr val="A6A6A6"/>
              </a:solidFill>
              <a:effectLst/>
              <a:uLnTx/>
              <a:uFillTx/>
              <a:latin typeface="Arial"/>
              <a:ea typeface="+mn-ea"/>
              <a:cs typeface="Arial"/>
            </a:endParaRPr>
          </a:p>
          <a:p>
            <a:pPr marL="342797" marR="0" lvl="0" indent="-342797" algn="just" defTabSz="914125" rtl="0" eaLnBrk="1" fontAlgn="auto" latinLnBrk="0" hangingPunct="1">
              <a:lnSpc>
                <a:spcPct val="100000"/>
              </a:lnSpc>
              <a:spcBef>
                <a:spcPct val="20000"/>
              </a:spcBef>
              <a:spcAft>
                <a:spcPts val="0"/>
              </a:spcAft>
              <a:buClrTx/>
              <a:buSzTx/>
              <a:buFont typeface="Arial" pitchFamily="34" charset="0"/>
              <a:buChar char="•"/>
              <a:tabLst/>
              <a:defRPr/>
            </a:pPr>
            <a:r>
              <a:rPr kumimoji="0" lang="en-GB" sz="1299" b="0" i="0" u="none" strike="noStrike" kern="1200" cap="none" spc="5" normalizeH="0" baseline="0" dirty="0">
                <a:ln>
                  <a:noFill/>
                </a:ln>
                <a:solidFill>
                  <a:srgbClr val="A6A6A6"/>
                </a:solidFill>
                <a:effectLst/>
                <a:uLnTx/>
                <a:uFillTx/>
                <a:latin typeface="Arial"/>
                <a:ea typeface="+mn-ea"/>
                <a:cs typeface="Arial"/>
              </a:rPr>
              <a:t>The information contained in this document has not been reviewed in relation to your personal profile. This document has not been reviewed in relation to </a:t>
            </a:r>
            <a:r>
              <a:rPr lang="en-GB" sz="1299" spc="5" dirty="0">
                <a:solidFill>
                  <a:srgbClr val="A6A6A6"/>
                </a:solidFill>
                <a:latin typeface="Arial"/>
                <a:cs typeface="Arial"/>
              </a:rPr>
              <a:t>your personal profile. This document is based on information obtained from sources considered reliable but not independently verified. Although this information has been prepared in good faith, no warranty, express or implied, is or will be made and no liability is or will be incurred, directly or indirectly, in respect of the accuracy or completeness of the information contained in this document. Although this information has been prepared in good faith, no warranty, express or implied, is or will be made, and so liability is or will be incurred, directly, in respect of the information contained herein. </a:t>
            </a:r>
            <a:r>
              <a:rPr kumimoji="0" lang="en-GB" sz="1299" b="0" i="0" u="none" strike="noStrike" kern="1200" cap="none" spc="5" normalizeH="0" baseline="0" dirty="0">
                <a:ln>
                  <a:noFill/>
                </a:ln>
                <a:solidFill>
                  <a:srgbClr val="A6A6A6"/>
                </a:solidFill>
                <a:effectLst/>
                <a:uLnTx/>
                <a:uFillTx/>
                <a:latin typeface="Arial"/>
                <a:ea typeface="+mn-ea"/>
                <a:cs typeface="Arial"/>
              </a:rPr>
              <a:t>.</a:t>
            </a:r>
          </a:p>
        </p:txBody>
      </p:sp>
      <p:sp>
        <p:nvSpPr>
          <p:cNvPr id="21" name="Text Box 17">
            <a:extLst>
              <a:ext uri="{FF2B5EF4-FFF2-40B4-BE49-F238E27FC236}">
                <a16:creationId xmlns:a16="http://schemas.microsoft.com/office/drawing/2014/main" id="{C3004D11-548F-4904-9703-E4DA0CE316B0}"/>
              </a:ext>
            </a:extLst>
          </p:cNvPr>
          <p:cNvSpPr txBox="1">
            <a:spLocks noChangeArrowheads="1"/>
          </p:cNvSpPr>
          <p:nvPr/>
        </p:nvSpPr>
        <p:spPr bwMode="auto">
          <a:xfrm>
            <a:off x="624347" y="6004366"/>
            <a:ext cx="9443118" cy="26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just">
              <a:lnSpc>
                <a:spcPct val="110000"/>
              </a:lnSpc>
              <a:spcBef>
                <a:spcPts val="1800"/>
              </a:spcBef>
              <a:buClr>
                <a:srgbClr val="963B22"/>
              </a:buClr>
              <a:buSzPct val="90000"/>
              <a:buFont typeface="Wingdings" pitchFamily="2" charset="2"/>
              <a:buChar char=""/>
              <a:defRPr sz="2000">
                <a:solidFill>
                  <a:srgbClr val="90281E"/>
                </a:solidFill>
                <a:latin typeface="Arial" pitchFamily="34" charset="0"/>
                <a:ea typeface="Microsoft YaHei" pitchFamily="34" charset="-122"/>
              </a:defRPr>
            </a:lvl1pPr>
            <a:lvl2pPr marL="742950" indent="-285750" algn="just">
              <a:lnSpc>
                <a:spcPct val="130000"/>
              </a:lnSpc>
              <a:spcAft>
                <a:spcPts val="600"/>
              </a:spcAft>
              <a:buClr>
                <a:srgbClr val="CD846D"/>
              </a:buClr>
              <a:buFont typeface="幼圆" pitchFamily="1" charset="-122"/>
              <a:buChar char=" "/>
              <a:defRPr sz="1600">
                <a:solidFill>
                  <a:srgbClr val="7D7D7D"/>
                </a:solidFill>
                <a:latin typeface="幼圆" pitchFamily="1" charset="-122"/>
                <a:ea typeface="幼圆" pitchFamily="1"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幼圆" pitchFamily="1"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幼圆" pitchFamily="1"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幼圆" pitchFamily="1"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幼圆" pitchFamily="1" charset="-122"/>
              </a:defRPr>
            </a:lvl9pPr>
          </a:lstStyle>
          <a:p>
            <a:pPr lvl="0" algn="ctr" defTabSz="1042431">
              <a:spcBef>
                <a:spcPts val="1799"/>
              </a:spcBef>
              <a:buNone/>
              <a:defRPr/>
            </a:pPr>
            <a:r>
              <a:rPr kumimoji="0" lang="fr-FR" sz="1102" b="0" i="0" u="none" strike="noStrike" kern="1200" cap="none" spc="0" normalizeH="0" baseline="0" noProof="0" dirty="0">
                <a:ln>
                  <a:noFill/>
                </a:ln>
                <a:solidFill>
                  <a:prstClr val="white">
                    <a:lumMod val="65000"/>
                  </a:prstClr>
                </a:solidFill>
                <a:effectLst/>
                <a:uLnTx/>
                <a:uFillTx/>
                <a:latin typeface="Arial" pitchFamily="34" charset="0"/>
                <a:ea typeface="Microsoft YaHei" pitchFamily="34" charset="-122"/>
                <a:cs typeface="Arial" panose="020B0604020202020204" pitchFamily="34" charset="0"/>
              </a:rPr>
              <a:t>Document confidentiel à usage interne réservé aux partenaires </a:t>
            </a:r>
            <a:r>
              <a:rPr kumimoji="0" lang="en-US" sz="1102" b="0" i="0" u="none" strike="noStrike" kern="1200" cap="none" spc="0" normalizeH="0" baseline="0" noProof="0" dirty="0">
                <a:ln>
                  <a:noFill/>
                </a:ln>
                <a:solidFill>
                  <a:prstClr val="white">
                    <a:lumMod val="65000"/>
                  </a:prstClr>
                </a:solidFill>
                <a:effectLst/>
                <a:uLnTx/>
                <a:uFillTx/>
                <a:latin typeface="Arial" pitchFamily="34" charset="0"/>
                <a:ea typeface="Microsoft YaHei" pitchFamily="34" charset="-122"/>
                <a:cs typeface="Arial" panose="020B0604020202020204" pitchFamily="34" charset="0"/>
              </a:rPr>
              <a:t>de FO SOLUTIONS et </a:t>
            </a:r>
            <a:r>
              <a:rPr kumimoji="0" lang="fr-FR" sz="1102" b="0" i="0" u="none" strike="noStrike" kern="1200" cap="none" spc="0" normalizeH="0" baseline="0" noProof="0" dirty="0">
                <a:ln>
                  <a:noFill/>
                </a:ln>
                <a:solidFill>
                  <a:prstClr val="white">
                    <a:lumMod val="65000"/>
                  </a:prstClr>
                </a:solidFill>
                <a:effectLst/>
                <a:uLnTx/>
                <a:uFillTx/>
                <a:latin typeface="Arial" pitchFamily="34" charset="0"/>
                <a:ea typeface="Microsoft YaHei" pitchFamily="34" charset="-122"/>
                <a:cs typeface="Arial" panose="020B0604020202020204" pitchFamily="34" charset="0"/>
              </a:rPr>
              <a:t>aux associés de MONTESSORI</a:t>
            </a:r>
            <a:r>
              <a:rPr lang="fr-FR" sz="1102" dirty="0">
                <a:solidFill>
                  <a:prstClr val="white">
                    <a:lumMod val="65000"/>
                  </a:prstClr>
                </a:solidFill>
                <a:cs typeface="Arial" panose="020B0604020202020204" pitchFamily="34" charset="0"/>
              </a:rPr>
              <a:t>. NEOKIDS</a:t>
            </a:r>
            <a:endParaRPr kumimoji="0" lang="fr-FR" altLang="en-US" sz="1102" b="0" i="0" u="none" strike="noStrike" kern="1200" cap="none" spc="0" normalizeH="0" baseline="0" noProof="0" dirty="0">
              <a:ln>
                <a:noFill/>
              </a:ln>
              <a:solidFill>
                <a:prstClr val="white">
                  <a:lumMod val="65000"/>
                </a:prstClr>
              </a:solidFill>
              <a:effectLst/>
              <a:uLnTx/>
              <a:uFillTx/>
              <a:latin typeface="Arial" pitchFamily="34" charset="0"/>
              <a:ea typeface="幼圆" pitchFamily="1" charset="-122"/>
              <a:cs typeface="Arial" panose="020B0604020202020204" pitchFamily="34" charset="0"/>
            </a:endParaRPr>
          </a:p>
        </p:txBody>
      </p:sp>
      <p:pic>
        <p:nvPicPr>
          <p:cNvPr id="10" name="Image 9">
            <a:extLst>
              <a:ext uri="{FF2B5EF4-FFF2-40B4-BE49-F238E27FC236}">
                <a16:creationId xmlns:a16="http://schemas.microsoft.com/office/drawing/2014/main" id="{C015F3AB-EE4F-584F-B056-A2DCA07FE989}"/>
              </a:ext>
            </a:extLst>
          </p:cNvPr>
          <p:cNvPicPr>
            <a:picLocks noChangeAspect="1"/>
          </p:cNvPicPr>
          <p:nvPr/>
        </p:nvPicPr>
        <p:blipFill>
          <a:blip r:embed="rId2"/>
          <a:stretch>
            <a:fillRect/>
          </a:stretch>
        </p:blipFill>
        <p:spPr>
          <a:xfrm>
            <a:off x="1026600" y="6773101"/>
            <a:ext cx="1779901" cy="606159"/>
          </a:xfrm>
          <a:prstGeom prst="rect">
            <a:avLst/>
          </a:prstGeom>
        </p:spPr>
      </p:pic>
      <p:pic>
        <p:nvPicPr>
          <p:cNvPr id="13" name="Image 12">
            <a:extLst>
              <a:ext uri="{FF2B5EF4-FFF2-40B4-BE49-F238E27FC236}">
                <a16:creationId xmlns:a16="http://schemas.microsoft.com/office/drawing/2014/main" id="{960563FF-BE2A-AD44-A4BE-2DDCE55FE7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6644" y="6664854"/>
            <a:ext cx="1905277" cy="858383"/>
          </a:xfrm>
          <a:prstGeom prst="rect">
            <a:avLst/>
          </a:prstGeom>
        </p:spPr>
      </p:pic>
      <p:sp>
        <p:nvSpPr>
          <p:cNvPr id="19" name="Espace réservé du contenu 2">
            <a:extLst>
              <a:ext uri="{FF2B5EF4-FFF2-40B4-BE49-F238E27FC236}">
                <a16:creationId xmlns:a16="http://schemas.microsoft.com/office/drawing/2014/main" id="{2EB9D588-ACA4-FC4D-A13D-A935B7B95F8B}"/>
              </a:ext>
            </a:extLst>
          </p:cNvPr>
          <p:cNvSpPr txBox="1">
            <a:spLocks/>
          </p:cNvSpPr>
          <p:nvPr/>
        </p:nvSpPr>
        <p:spPr>
          <a:xfrm>
            <a:off x="3545358" y="6831063"/>
            <a:ext cx="3757563" cy="670950"/>
          </a:xfrm>
          <a:prstGeom prst="rect">
            <a:avLst/>
          </a:prstGeom>
        </p:spPr>
        <p:txBody>
          <a:bodyPr vert="horz" lIns="100769" tIns="50384" rIns="100769" bIns="50384"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marR="0" lvl="0" indent="0" algn="ctr" defTabSz="914125" rtl="0" eaLnBrk="1" fontAlgn="auto" latinLnBrk="0" hangingPunct="1">
              <a:lnSpc>
                <a:spcPct val="100000"/>
              </a:lnSpc>
              <a:spcBef>
                <a:spcPct val="20000"/>
              </a:spcBef>
              <a:spcAft>
                <a:spcPts val="0"/>
              </a:spcAft>
              <a:buClrTx/>
              <a:buSzTx/>
              <a:buFont typeface="Arial" pitchFamily="34" charset="0"/>
              <a:buNone/>
              <a:tabLst/>
              <a:defRPr/>
            </a:pPr>
            <a:r>
              <a:rPr kumimoji="0" lang="fr-FR" sz="992" b="0" i="0" u="none" strike="noStrike" kern="1200" cap="none" spc="0" normalizeH="0" baseline="0" noProof="0" dirty="0">
                <a:ln>
                  <a:noFill/>
                </a:ln>
                <a:solidFill>
                  <a:srgbClr val="6098C8"/>
                </a:solidFill>
                <a:effectLst/>
                <a:uLnTx/>
                <a:uFillTx/>
                <a:latin typeface="Arial" panose="020B0604020202020204" pitchFamily="34" charset="0"/>
                <a:ea typeface="+mn-ea"/>
                <a:cs typeface="Arial" panose="020B0604020202020204" pitchFamily="34" charset="0"/>
              </a:rPr>
              <a:t>1</a:t>
            </a:r>
            <a:r>
              <a:rPr kumimoji="0" lang="fr-FR" sz="992" b="0" i="0" u="none" strike="noStrike" kern="1200" cap="none" spc="0" normalizeH="0" baseline="30000" noProof="0" dirty="0">
                <a:ln>
                  <a:noFill/>
                </a:ln>
                <a:solidFill>
                  <a:srgbClr val="6098C8"/>
                </a:solidFill>
                <a:effectLst/>
                <a:uLnTx/>
                <a:uFillTx/>
                <a:latin typeface="Arial" panose="020B0604020202020204" pitchFamily="34" charset="0"/>
                <a:ea typeface="+mn-ea"/>
                <a:cs typeface="Arial" panose="020B0604020202020204" pitchFamily="34" charset="0"/>
              </a:rPr>
              <a:t>er</a:t>
            </a:r>
            <a:r>
              <a:rPr kumimoji="0" lang="fr-FR" sz="992" b="0" i="0" u="none" strike="noStrike" kern="1200" cap="none" spc="0" normalizeH="0" baseline="0" noProof="0" dirty="0">
                <a:ln>
                  <a:noFill/>
                </a:ln>
                <a:solidFill>
                  <a:srgbClr val="6098C8"/>
                </a:solidFill>
                <a:effectLst/>
                <a:uLnTx/>
                <a:uFillTx/>
                <a:latin typeface="Arial" panose="020B0604020202020204" pitchFamily="34" charset="0"/>
                <a:ea typeface="+mn-ea"/>
                <a:cs typeface="Arial" panose="020B0604020202020204" pitchFamily="34" charset="0"/>
              </a:rPr>
              <a:t> réseau de crèches Montessori en France</a:t>
            </a:r>
          </a:p>
          <a:p>
            <a:pPr marL="0" marR="0" lvl="0" indent="0" algn="ctr" defTabSz="914125" rtl="0" eaLnBrk="1" fontAlgn="auto" latinLnBrk="0" hangingPunct="1">
              <a:lnSpc>
                <a:spcPct val="100000"/>
              </a:lnSpc>
              <a:spcBef>
                <a:spcPct val="20000"/>
              </a:spcBef>
              <a:spcAft>
                <a:spcPts val="0"/>
              </a:spcAft>
              <a:buClrTx/>
              <a:buSzTx/>
              <a:buFont typeface="Arial" pitchFamily="34" charset="0"/>
              <a:buNone/>
              <a:tabLst/>
              <a:defRPr/>
            </a:pPr>
            <a:r>
              <a:rPr kumimoji="0" lang="fr-FR" sz="992" b="0" i="0" u="none" strike="noStrike" kern="1200" cap="none" spc="0" normalizeH="0" baseline="0" noProof="0" dirty="0">
                <a:ln>
                  <a:noFill/>
                </a:ln>
                <a:solidFill>
                  <a:srgbClr val="6098C8"/>
                </a:solidFill>
                <a:effectLst/>
                <a:uLnTx/>
                <a:uFillTx/>
                <a:latin typeface="Arial" panose="020B0604020202020204" pitchFamily="34" charset="0"/>
                <a:ea typeface="+mn-ea"/>
                <a:cs typeface="Arial" panose="020B0604020202020204" pitchFamily="34" charset="0"/>
              </a:rPr>
              <a:t>23 rue Balzac, 75008 Paris</a:t>
            </a:r>
          </a:p>
          <a:p>
            <a:pPr marL="0" marR="0" lvl="0" indent="0" algn="ctr" defTabSz="914125" rtl="0" eaLnBrk="1" fontAlgn="auto" latinLnBrk="0" hangingPunct="1">
              <a:lnSpc>
                <a:spcPct val="100000"/>
              </a:lnSpc>
              <a:spcBef>
                <a:spcPct val="20000"/>
              </a:spcBef>
              <a:spcAft>
                <a:spcPts val="0"/>
              </a:spcAft>
              <a:buClrTx/>
              <a:buSzTx/>
              <a:buFont typeface="Arial" pitchFamily="34" charset="0"/>
              <a:buNone/>
              <a:tabLst/>
              <a:defRPr/>
            </a:pPr>
            <a:r>
              <a:rPr kumimoji="0" lang="fr-FR" sz="992" b="0" i="0" u="none" strike="noStrike" kern="1200" cap="none" spc="0" normalizeH="0" baseline="0" noProof="0" dirty="0">
                <a:ln>
                  <a:noFill/>
                </a:ln>
                <a:solidFill>
                  <a:srgbClr val="6098C8"/>
                </a:solidFill>
                <a:effectLst/>
                <a:uLnTx/>
                <a:uFillTx/>
                <a:latin typeface="Arial" panose="020B0604020202020204" pitchFamily="34" charset="0"/>
                <a:ea typeface="+mn-ea"/>
                <a:cs typeface="Arial" panose="020B0604020202020204" pitchFamily="34" charset="0"/>
              </a:rPr>
              <a:t>www.montessori-neokids.fr</a:t>
            </a:r>
            <a:endParaRPr kumimoji="0" lang="fr-FR" altLang="en-US" sz="992" b="0" i="0" u="none" strike="noStrike" kern="1200" cap="none" spc="0" normalizeH="0" baseline="0" noProof="0" dirty="0">
              <a:ln>
                <a:noFill/>
              </a:ln>
              <a:solidFill>
                <a:srgbClr val="6098C8"/>
              </a:solidFill>
              <a:effectLst/>
              <a:uLnTx/>
              <a:uFillTx/>
              <a:latin typeface="Arial" panose="020B0604020202020204" pitchFamily="34" charset="0"/>
              <a:ea typeface="幼圆" pitchFamily="1" charset="-122"/>
              <a:cs typeface="Arial" panose="020B0604020202020204" pitchFamily="34" charset="0"/>
            </a:endParaRPr>
          </a:p>
          <a:p>
            <a:pPr marL="0" marR="0" lvl="0" indent="0" algn="ctr" defTabSz="914125" rtl="0" eaLnBrk="1" fontAlgn="auto" latinLnBrk="0" hangingPunct="1">
              <a:lnSpc>
                <a:spcPct val="100000"/>
              </a:lnSpc>
              <a:spcBef>
                <a:spcPct val="20000"/>
              </a:spcBef>
              <a:spcAft>
                <a:spcPts val="0"/>
              </a:spcAft>
              <a:buClrTx/>
              <a:buSzTx/>
              <a:buFont typeface="Arial" pitchFamily="34" charset="0"/>
              <a:buNone/>
              <a:tabLst/>
              <a:defRPr/>
            </a:pPr>
            <a:endParaRPr kumimoji="0" lang="fr-FR" sz="1102" b="0" i="0" u="none" strike="noStrike" kern="1200" cap="none" spc="0" normalizeH="0" baseline="0" noProof="0" dirty="0">
              <a:ln>
                <a:noFill/>
              </a:ln>
              <a:solidFill>
                <a:srgbClr val="6098C8"/>
              </a:solidFill>
              <a:effectLst/>
              <a:uLnTx/>
              <a:uFillTx/>
              <a:latin typeface="Arial" panose="020B0604020202020204" pitchFamily="34" charset="0"/>
              <a:ea typeface="+mn-ea"/>
              <a:cs typeface="Arial" panose="020B0604020202020204" pitchFamily="34" charset="0"/>
            </a:endParaRPr>
          </a:p>
        </p:txBody>
      </p:sp>
      <p:pic>
        <p:nvPicPr>
          <p:cNvPr id="12" name="Picture 11">
            <a:extLst>
              <a:ext uri="{FF2B5EF4-FFF2-40B4-BE49-F238E27FC236}">
                <a16:creationId xmlns:a16="http://schemas.microsoft.com/office/drawing/2014/main" id="{BB89D032-64D1-C84C-AD3F-A0F6E9574783}"/>
              </a:ext>
            </a:extLst>
          </p:cNvPr>
          <p:cNvPicPr>
            <a:picLocks noChangeAspect="1"/>
          </p:cNvPicPr>
          <p:nvPr/>
        </p:nvPicPr>
        <p:blipFill>
          <a:blip r:embed="rId4"/>
          <a:stretch>
            <a:fillRect/>
          </a:stretch>
        </p:blipFill>
        <p:spPr>
          <a:xfrm>
            <a:off x="4069903" y="4597723"/>
            <a:ext cx="2552007" cy="1053814"/>
          </a:xfrm>
          <a:prstGeom prst="rect">
            <a:avLst/>
          </a:prstGeom>
        </p:spPr>
      </p:pic>
      <p:sp>
        <p:nvSpPr>
          <p:cNvPr id="5" name="Espace réservé du numéro de diapositive 4">
            <a:extLst>
              <a:ext uri="{FF2B5EF4-FFF2-40B4-BE49-F238E27FC236}">
                <a16:creationId xmlns:a16="http://schemas.microsoft.com/office/drawing/2014/main" id="{366C5189-BEC1-4510-B805-1345723F700C}"/>
              </a:ext>
            </a:extLst>
          </p:cNvPr>
          <p:cNvSpPr>
            <a:spLocks noGrp="1"/>
          </p:cNvSpPr>
          <p:nvPr>
            <p:ph type="sldNum" sz="quarter" idx="12"/>
          </p:nvPr>
        </p:nvSpPr>
        <p:spPr/>
        <p:txBody>
          <a:bodyPr/>
          <a:lstStyle/>
          <a:p>
            <a:pPr marL="0" marR="0" lvl="0" indent="0" algn="l" defTabSz="1042744" rtl="0" eaLnBrk="1" fontAlgn="auto" latinLnBrk="0" hangingPunct="1">
              <a:lnSpc>
                <a:spcPct val="100000"/>
              </a:lnSpc>
              <a:spcBef>
                <a:spcPts val="0"/>
              </a:spcBef>
              <a:spcAft>
                <a:spcPts val="0"/>
              </a:spcAft>
              <a:buClrTx/>
              <a:buSzTx/>
              <a:buFontTx/>
              <a:buNone/>
              <a:tabLst/>
              <a:defRPr/>
            </a:pPr>
            <a:fld id="{CF4668DC-857F-487D-BFFA-8C0CA5037977}" type="slidenum">
              <a:rPr kumimoji="0" lang="fr-BE" sz="1322" b="0" i="0" u="none" strike="noStrike" kern="1200" cap="none" spc="0" normalizeH="0" baseline="0" noProof="0" smtClean="0">
                <a:ln>
                  <a:noFill/>
                </a:ln>
                <a:solidFill>
                  <a:prstClr val="black">
                    <a:lumMod val="65000"/>
                    <a:lumOff val="35000"/>
                  </a:prstClr>
                </a:solidFill>
                <a:effectLst/>
                <a:uLnTx/>
                <a:uFillTx/>
                <a:latin typeface="Century Gothic" pitchFamily="34" charset="0"/>
                <a:ea typeface="+mn-ea"/>
                <a:cs typeface="+mn-cs"/>
              </a:rPr>
              <a:pPr marL="0" marR="0" lvl="0" indent="0" algn="l" defTabSz="1042744" rtl="0" eaLnBrk="1" fontAlgn="auto" latinLnBrk="0" hangingPunct="1">
                <a:lnSpc>
                  <a:spcPct val="100000"/>
                </a:lnSpc>
                <a:spcBef>
                  <a:spcPts val="0"/>
                </a:spcBef>
                <a:spcAft>
                  <a:spcPts val="0"/>
                </a:spcAft>
                <a:buClrTx/>
                <a:buSzTx/>
                <a:buFontTx/>
                <a:buNone/>
                <a:tabLst/>
                <a:defRPr/>
              </a:pPr>
              <a:t>18</a:t>
            </a:fld>
            <a:endParaRPr kumimoji="0" lang="fr-BE" sz="1322" b="0" i="0" u="none" strike="noStrike" kern="1200" cap="none" spc="0" normalizeH="0" baseline="0" noProof="0">
              <a:ln>
                <a:noFill/>
              </a:ln>
              <a:solidFill>
                <a:prstClr val="black">
                  <a:lumMod val="65000"/>
                  <a:lumOff val="35000"/>
                </a:prstClr>
              </a:solidFill>
              <a:effectLst/>
              <a:uLnTx/>
              <a:uFillTx/>
              <a:latin typeface="Century Gothic" pitchFamily="34" charset="0"/>
              <a:ea typeface="+mn-ea"/>
              <a:cs typeface="+mn-cs"/>
            </a:endParaRPr>
          </a:p>
        </p:txBody>
      </p:sp>
    </p:spTree>
    <p:extLst>
      <p:ext uri="{BB962C8B-B14F-4D97-AF65-F5344CB8AC3E}">
        <p14:creationId xmlns:p14="http://schemas.microsoft.com/office/powerpoint/2010/main" val="2282702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78DD87B-C214-7549-8F47-BCF3945A6FE7}"/>
              </a:ext>
            </a:extLst>
          </p:cNvPr>
          <p:cNvPicPr>
            <a:picLocks noChangeAspect="1"/>
          </p:cNvPicPr>
          <p:nvPr/>
        </p:nvPicPr>
        <p:blipFill rotWithShape="1">
          <a:blip r:embed="rId2"/>
          <a:srcRect t="16326" b="2125"/>
          <a:stretch/>
        </p:blipFill>
        <p:spPr>
          <a:xfrm>
            <a:off x="1451" y="-36302"/>
            <a:ext cx="10699432" cy="2723964"/>
          </a:xfrm>
          <a:prstGeom prst="rect">
            <a:avLst/>
          </a:prstGeom>
        </p:spPr>
      </p:pic>
      <p:sp>
        <p:nvSpPr>
          <p:cNvPr id="11" name="Rectangle 10"/>
          <p:cNvSpPr/>
          <p:nvPr/>
        </p:nvSpPr>
        <p:spPr>
          <a:xfrm rot="10800000">
            <a:off x="-42631" y="718357"/>
            <a:ext cx="10699753" cy="5807801"/>
          </a:xfrm>
          <a:prstGeom prst="rect">
            <a:avLst/>
          </a:prstGeom>
          <a:gradFill flip="none" rotWithShape="1">
            <a:gsLst>
              <a:gs pos="0">
                <a:schemeClr val="bg1">
                  <a:alpha val="0"/>
                </a:schemeClr>
              </a:gs>
              <a:gs pos="38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1688" rtl="0" eaLnBrk="1" fontAlgn="auto" latinLnBrk="0" hangingPunct="1">
              <a:lnSpc>
                <a:spcPct val="100000"/>
              </a:lnSpc>
              <a:spcBef>
                <a:spcPts val="0"/>
              </a:spcBef>
              <a:spcAft>
                <a:spcPts val="0"/>
              </a:spcAft>
              <a:buClrTx/>
              <a:buSzTx/>
              <a:buFontTx/>
              <a:buNone/>
              <a:tabLst/>
              <a:defRPr/>
            </a:pPr>
            <a:endParaRPr kumimoji="0" lang="fr-BE" sz="1578"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Espace réservé du texte 2"/>
          <p:cNvSpPr txBox="1">
            <a:spLocks/>
          </p:cNvSpPr>
          <p:nvPr/>
        </p:nvSpPr>
        <p:spPr>
          <a:xfrm>
            <a:off x="5680032" y="4672163"/>
            <a:ext cx="5422368" cy="1620566"/>
          </a:xfrm>
          <a:prstGeom prst="rect">
            <a:avLst/>
          </a:prstGeom>
          <a:ln>
            <a:noFill/>
          </a:ln>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801688" rtl="0" eaLnBrk="1" fontAlgn="auto" latinLnBrk="0" hangingPunct="1">
              <a:lnSpc>
                <a:spcPct val="100000"/>
              </a:lnSpc>
              <a:spcBef>
                <a:spcPct val="20000"/>
              </a:spcBef>
              <a:spcAft>
                <a:spcPts val="0"/>
              </a:spcAft>
              <a:buClrTx/>
              <a:buSzTx/>
              <a:buFont typeface="Arial" pitchFamily="34" charset="0"/>
              <a:buNone/>
              <a:tabLst/>
              <a:defRPr/>
            </a:pPr>
            <a:r>
              <a:rPr kumimoji="0" lang="fr-FR" sz="1228"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Adress</a:t>
            </a:r>
            <a:r>
              <a:rPr kumimoji="0" lang="fr-FR" sz="1228"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br>
              <a:rPr kumimoji="0" lang="fr-FR" sz="1228"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br>
            <a:r>
              <a:rPr kumimoji="0" lang="fr-FR" sz="1228"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6B, Beim Kréimer</a:t>
            </a:r>
            <a:br>
              <a:rPr kumimoji="0" lang="fr-FR" sz="1228"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br>
            <a:r>
              <a:rPr kumimoji="0" lang="fr-FR" sz="1228"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L-8416 Steinfort</a:t>
            </a:r>
            <a:br>
              <a:rPr kumimoji="0" lang="fr-FR" sz="1228"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br>
            <a:r>
              <a:rPr kumimoji="0" lang="fr-FR" sz="1228"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Grand-Duché de Luxembourg</a:t>
            </a:r>
            <a:endParaRPr kumimoji="0" lang="fr-FR"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801688" rtl="0" eaLnBrk="1" fontAlgn="auto" latinLnBrk="0" hangingPunct="1">
              <a:lnSpc>
                <a:spcPct val="100000"/>
              </a:lnSpc>
              <a:spcBef>
                <a:spcPct val="20000"/>
              </a:spcBef>
              <a:spcAft>
                <a:spcPts val="0"/>
              </a:spcAft>
              <a:buClrTx/>
              <a:buSzTx/>
              <a:buFont typeface="Arial" pitchFamily="34" charset="0"/>
              <a:buNone/>
              <a:tabLst/>
              <a:defRPr/>
            </a:pPr>
            <a:endParaRPr kumimoji="0" lang="fr-FR" sz="1228"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801688" rtl="0" eaLnBrk="1" fontAlgn="auto" latinLnBrk="0" hangingPunct="1">
              <a:lnSpc>
                <a:spcPct val="100000"/>
              </a:lnSpc>
              <a:spcBef>
                <a:spcPct val="20000"/>
              </a:spcBef>
              <a:spcAft>
                <a:spcPts val="0"/>
              </a:spcAft>
              <a:buClrTx/>
              <a:buSzTx/>
              <a:buFont typeface="Arial" pitchFamily="34" charset="0"/>
              <a:buNone/>
              <a:tabLst/>
              <a:defRPr/>
            </a:pPr>
            <a:r>
              <a:rPr kumimoji="0" lang="fr-FR" sz="1228"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RCS:</a:t>
            </a:r>
            <a:r>
              <a:rPr kumimoji="0" lang="fr-FR" sz="1228"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B152844</a:t>
            </a:r>
          </a:p>
          <a:p>
            <a:pPr marL="0" marR="0" lvl="0" indent="0" algn="l" defTabSz="801688" rtl="0" eaLnBrk="1" fontAlgn="auto" latinLnBrk="0" hangingPunct="1">
              <a:lnSpc>
                <a:spcPct val="100000"/>
              </a:lnSpc>
              <a:spcBef>
                <a:spcPct val="20000"/>
              </a:spcBef>
              <a:spcAft>
                <a:spcPts val="0"/>
              </a:spcAft>
              <a:buClrTx/>
              <a:buSzTx/>
              <a:buFont typeface="Arial" pitchFamily="34" charset="0"/>
              <a:buNone/>
              <a:tabLst/>
              <a:defRPr/>
            </a:pPr>
            <a:r>
              <a:rPr kumimoji="0" lang="fr-FR" sz="1228"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Web: </a:t>
            </a:r>
            <a:r>
              <a:rPr kumimoji="0" lang="fr-FR" sz="1228"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hlinkClick r:id="rId3">
                  <a:extLst>
                    <a:ext uri="{A12FA001-AC4F-418D-AE19-62706E023703}">
                      <ahyp:hlinkClr xmlns:ahyp="http://schemas.microsoft.com/office/drawing/2018/hyperlinkcolor" val="tx"/>
                    </a:ext>
                  </a:extLst>
                </a:hlinkClick>
              </a:rPr>
              <a:t>www.fosolutions.lu</a:t>
            </a:r>
            <a:endParaRPr kumimoji="0" lang="fr-FR" sz="1228"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endParaRPr>
          </a:p>
        </p:txBody>
      </p:sp>
      <p:sp>
        <p:nvSpPr>
          <p:cNvPr id="6" name="ZoneTexte 5"/>
          <p:cNvSpPr txBox="1"/>
          <p:nvPr/>
        </p:nvSpPr>
        <p:spPr>
          <a:xfrm>
            <a:off x="5680032" y="3510024"/>
            <a:ext cx="5422368" cy="996413"/>
          </a:xfrm>
          <a:prstGeom prst="rect">
            <a:avLst/>
          </a:prstGeom>
          <a:noFill/>
          <a:ln>
            <a:noFill/>
          </a:ln>
        </p:spPr>
        <p:txBody>
          <a:bodyPr wrap="square" rtlCol="0">
            <a:spAutoFit/>
          </a:bodyPr>
          <a:lstStyle/>
          <a:p>
            <a:pPr marL="0" marR="0" lvl="0" indent="0" algn="l" defTabSz="801688" rtl="0" eaLnBrk="1" fontAlgn="auto" latinLnBrk="0" hangingPunct="1">
              <a:lnSpc>
                <a:spcPct val="100000"/>
              </a:lnSpc>
              <a:spcBef>
                <a:spcPts val="0"/>
              </a:spcBef>
              <a:spcAft>
                <a:spcPts val="0"/>
              </a:spcAft>
              <a:buClrTx/>
              <a:buSzTx/>
              <a:buFontTx/>
              <a:buNone/>
              <a:tabLst/>
              <a:defRPr/>
            </a:pPr>
            <a:r>
              <a:rPr kumimoji="0" lang="fr-CH" sz="1578"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FO SOLUTIONS Sàrl</a:t>
            </a:r>
          </a:p>
          <a:p>
            <a:pPr marL="0" marR="0" lvl="0" indent="0" algn="l" defTabSz="801688" rtl="0" eaLnBrk="1" fontAlgn="auto" latinLnBrk="0" hangingPunct="1">
              <a:lnSpc>
                <a:spcPct val="100000"/>
              </a:lnSpc>
              <a:spcBef>
                <a:spcPts val="0"/>
              </a:spcBef>
              <a:spcAft>
                <a:spcPts val="0"/>
              </a:spcAft>
              <a:buClrTx/>
              <a:buSzTx/>
              <a:buFontTx/>
              <a:buNone/>
              <a:tabLst/>
              <a:defRPr/>
            </a:pPr>
            <a:r>
              <a:rPr kumimoji="0" lang="fr-CH" sz="921"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a:p>
            <a:pPr marL="0" marR="0" lvl="0" indent="0" algn="l" defTabSz="801688" rtl="0" eaLnBrk="1" fontAlgn="auto" latinLnBrk="0" hangingPunct="1">
              <a:lnSpc>
                <a:spcPct val="100000"/>
              </a:lnSpc>
              <a:spcBef>
                <a:spcPts val="0"/>
              </a:spcBef>
              <a:spcAft>
                <a:spcPts val="0"/>
              </a:spcAft>
              <a:buClrTx/>
              <a:buSzTx/>
              <a:buFontTx/>
              <a:buNone/>
              <a:tabLst/>
              <a:defRPr/>
            </a:pPr>
            <a:r>
              <a:rPr kumimoji="0" lang="fr-CH" sz="1228"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Tel.: </a:t>
            </a:r>
            <a:r>
              <a:rPr kumimoji="0" lang="fr-CH" sz="1228"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+352 27 40 09 08</a:t>
            </a:r>
          </a:p>
          <a:p>
            <a:pPr marL="0" marR="0" lvl="0" indent="0" algn="l" defTabSz="801688" rtl="0" eaLnBrk="1" fontAlgn="auto" latinLnBrk="0" hangingPunct="1">
              <a:lnSpc>
                <a:spcPct val="100000"/>
              </a:lnSpc>
              <a:spcBef>
                <a:spcPts val="0"/>
              </a:spcBef>
              <a:spcAft>
                <a:spcPts val="0"/>
              </a:spcAft>
              <a:buClrTx/>
              <a:buSzTx/>
              <a:buFontTx/>
              <a:buNone/>
              <a:tabLst/>
              <a:defRPr/>
            </a:pPr>
            <a:r>
              <a:rPr kumimoji="0" lang="fr-CH" sz="921"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endParaRPr kumimoji="0" lang="fr-CH" sz="921"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801688" rtl="0" eaLnBrk="1" fontAlgn="auto" latinLnBrk="0" hangingPunct="1">
              <a:lnSpc>
                <a:spcPct val="100000"/>
              </a:lnSpc>
              <a:spcBef>
                <a:spcPts val="0"/>
              </a:spcBef>
              <a:spcAft>
                <a:spcPts val="0"/>
              </a:spcAft>
              <a:buClrTx/>
              <a:buSzTx/>
              <a:buFontTx/>
              <a:buNone/>
              <a:tabLst/>
              <a:defRPr/>
            </a:pPr>
            <a:r>
              <a:rPr kumimoji="0" lang="fr-CH" sz="1228"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E-mail: </a:t>
            </a:r>
            <a:r>
              <a:rPr kumimoji="0" lang="fr-CH" sz="1228"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hlinkClick r:id="rId4">
                  <a:extLst>
                    <a:ext uri="{A12FA001-AC4F-418D-AE19-62706E023703}">
                      <ahyp:hlinkClr xmlns:ahyp="http://schemas.microsoft.com/office/drawing/2018/hyperlinkcolor" val="tx"/>
                    </a:ext>
                  </a:extLst>
                </a:hlinkClick>
              </a:rPr>
              <a:t>admin@fosolutions.lu</a:t>
            </a:r>
            <a:endParaRPr kumimoji="0" lang="fr-BE" sz="1228"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endParaRPr>
          </a:p>
        </p:txBody>
      </p:sp>
      <p:sp>
        <p:nvSpPr>
          <p:cNvPr id="7" name="ZoneTexte 6"/>
          <p:cNvSpPr txBox="1"/>
          <p:nvPr/>
        </p:nvSpPr>
        <p:spPr>
          <a:xfrm>
            <a:off x="1020520" y="5099681"/>
            <a:ext cx="3724352" cy="830997"/>
          </a:xfrm>
          <a:prstGeom prst="rect">
            <a:avLst/>
          </a:prstGeom>
          <a:noFill/>
        </p:spPr>
        <p:txBody>
          <a:bodyPr wrap="square" rtlCol="0" anchor="t">
            <a:spAutoFit/>
          </a:bodyPr>
          <a:lstStyle/>
          <a:p>
            <a:pPr marL="0" marR="0" lvl="0" indent="0" algn="just" defTabSz="1042431" rtl="0" eaLnBrk="1" fontAlgn="auto" latinLnBrk="0" hangingPunct="1">
              <a:lnSpc>
                <a:spcPct val="100000"/>
              </a:lnSpc>
              <a:spcBef>
                <a:spcPts val="0"/>
              </a:spcBef>
              <a:spcAft>
                <a:spcPts val="0"/>
              </a:spcAft>
              <a:buClrTx/>
              <a:buSzTx/>
              <a:buFontTx/>
              <a:buNone/>
              <a:tabLst/>
              <a:defRPr/>
            </a:pPr>
            <a:r>
              <a:rPr kumimoji="0" lang="fr-BE"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Do not </a:t>
            </a:r>
            <a:r>
              <a:rPr lang="fr-BE" sz="1200" dirty="0" err="1">
                <a:solidFill>
                  <a:prstClr val="black"/>
                </a:solidFill>
                <a:latin typeface="Arial" panose="020B0604020202020204" pitchFamily="34" charset="0"/>
                <a:cs typeface="Arial" panose="020B0604020202020204" pitchFamily="34" charset="0"/>
              </a:rPr>
              <a:t>hesitate</a:t>
            </a:r>
            <a:r>
              <a:rPr lang="fr-BE" sz="1200" dirty="0">
                <a:solidFill>
                  <a:prstClr val="black"/>
                </a:solidFill>
                <a:latin typeface="Arial" panose="020B0604020202020204" pitchFamily="34" charset="0"/>
                <a:cs typeface="Arial" panose="020B0604020202020204" pitchFamily="34" charset="0"/>
              </a:rPr>
              <a:t> to contact us </a:t>
            </a:r>
            <a:r>
              <a:rPr lang="fr-BE" sz="1200" dirty="0" err="1">
                <a:solidFill>
                  <a:prstClr val="black"/>
                </a:solidFill>
                <a:latin typeface="Arial" panose="020B0604020202020204" pitchFamily="34" charset="0"/>
                <a:cs typeface="Arial" panose="020B0604020202020204" pitchFamily="34" charset="0"/>
              </a:rPr>
              <a:t>so</a:t>
            </a:r>
            <a:r>
              <a:rPr lang="fr-BE" sz="1200" dirty="0">
                <a:solidFill>
                  <a:prstClr val="black"/>
                </a:solidFill>
                <a:latin typeface="Arial" panose="020B0604020202020204" pitchFamily="34" charset="0"/>
                <a:cs typeface="Arial" panose="020B0604020202020204" pitchFamily="34" charset="0"/>
              </a:rPr>
              <a:t> </a:t>
            </a:r>
            <a:r>
              <a:rPr lang="fr-BE" sz="1200" dirty="0" err="1">
                <a:solidFill>
                  <a:prstClr val="black"/>
                </a:solidFill>
                <a:latin typeface="Arial" panose="020B0604020202020204" pitchFamily="34" charset="0"/>
                <a:cs typeface="Arial" panose="020B0604020202020204" pitchFamily="34" charset="0"/>
              </a:rPr>
              <a:t>we</a:t>
            </a:r>
            <a:r>
              <a:rPr lang="fr-BE" sz="1200" dirty="0">
                <a:solidFill>
                  <a:prstClr val="black"/>
                </a:solidFill>
                <a:latin typeface="Arial" panose="020B0604020202020204" pitchFamily="34" charset="0"/>
                <a:cs typeface="Arial" panose="020B0604020202020204" pitchFamily="34" charset="0"/>
              </a:rPr>
              <a:t> </a:t>
            </a:r>
            <a:r>
              <a:rPr lang="fr-BE" sz="1200" dirty="0" err="1">
                <a:solidFill>
                  <a:prstClr val="black"/>
                </a:solidFill>
                <a:latin typeface="Arial" panose="020B0604020202020204" pitchFamily="34" charset="0"/>
                <a:cs typeface="Arial" panose="020B0604020202020204" pitchFamily="34" charset="0"/>
              </a:rPr>
              <a:t>can</a:t>
            </a:r>
            <a:r>
              <a:rPr lang="fr-BE" sz="1200" dirty="0">
                <a:solidFill>
                  <a:prstClr val="black"/>
                </a:solidFill>
                <a:latin typeface="Arial" panose="020B0604020202020204" pitchFamily="34" charset="0"/>
                <a:cs typeface="Arial" panose="020B0604020202020204" pitchFamily="34" charset="0"/>
              </a:rPr>
              <a:t> </a:t>
            </a:r>
            <a:r>
              <a:rPr lang="fr-BE" sz="1200" dirty="0" err="1">
                <a:solidFill>
                  <a:prstClr val="black"/>
                </a:solidFill>
                <a:latin typeface="Arial" panose="020B0604020202020204" pitchFamily="34" charset="0"/>
                <a:cs typeface="Arial" panose="020B0604020202020204" pitchFamily="34" charset="0"/>
              </a:rPr>
              <a:t>answer</a:t>
            </a:r>
            <a:r>
              <a:rPr lang="fr-BE" sz="1200" dirty="0">
                <a:solidFill>
                  <a:prstClr val="black"/>
                </a:solidFill>
                <a:latin typeface="Arial" panose="020B0604020202020204" pitchFamily="34" charset="0"/>
                <a:cs typeface="Arial" panose="020B0604020202020204" pitchFamily="34" charset="0"/>
              </a:rPr>
              <a:t> </a:t>
            </a:r>
            <a:r>
              <a:rPr lang="fr-BE" sz="1200" dirty="0" err="1">
                <a:solidFill>
                  <a:prstClr val="black"/>
                </a:solidFill>
                <a:latin typeface="Arial" panose="020B0604020202020204" pitchFamily="34" charset="0"/>
                <a:cs typeface="Arial" panose="020B0604020202020204" pitchFamily="34" charset="0"/>
              </a:rPr>
              <a:t>any</a:t>
            </a:r>
            <a:r>
              <a:rPr lang="fr-BE" sz="1200" dirty="0">
                <a:solidFill>
                  <a:prstClr val="black"/>
                </a:solidFill>
                <a:latin typeface="Arial" panose="020B0604020202020204" pitchFamily="34" charset="0"/>
                <a:cs typeface="Arial" panose="020B0604020202020204" pitchFamily="34" charset="0"/>
              </a:rPr>
              <a:t> possible question or </a:t>
            </a:r>
            <a:r>
              <a:rPr lang="fr-BE" sz="1200" dirty="0" err="1">
                <a:solidFill>
                  <a:prstClr val="black"/>
                </a:solidFill>
                <a:latin typeface="Arial" panose="020B0604020202020204" pitchFamily="34" charset="0"/>
                <a:cs typeface="Arial" panose="020B0604020202020204" pitchFamily="34" charset="0"/>
              </a:rPr>
              <a:t>requet</a:t>
            </a:r>
            <a:r>
              <a:rPr lang="fr-BE" sz="1200" dirty="0">
                <a:solidFill>
                  <a:prstClr val="black"/>
                </a:solidFill>
                <a:latin typeface="Arial" panose="020B0604020202020204" pitchFamily="34" charset="0"/>
                <a:cs typeface="Arial" panose="020B0604020202020204" pitchFamily="34" charset="0"/>
              </a:rPr>
              <a:t> for </a:t>
            </a:r>
            <a:r>
              <a:rPr lang="fr-BE" sz="1200" dirty="0" err="1">
                <a:solidFill>
                  <a:prstClr val="black"/>
                </a:solidFill>
                <a:latin typeface="Arial" panose="020B0604020202020204" pitchFamily="34" charset="0"/>
                <a:cs typeface="Arial" panose="020B0604020202020204" pitchFamily="34" charset="0"/>
              </a:rPr>
              <a:t>further</a:t>
            </a:r>
            <a:r>
              <a:rPr lang="fr-BE" sz="1200" dirty="0">
                <a:solidFill>
                  <a:prstClr val="black"/>
                </a:solidFill>
                <a:latin typeface="Arial" panose="020B0604020202020204" pitchFamily="34" charset="0"/>
                <a:cs typeface="Arial" panose="020B0604020202020204" pitchFamily="34" charset="0"/>
              </a:rPr>
              <a:t> information in relation to </a:t>
            </a:r>
            <a:r>
              <a:rPr lang="fr-BE" sz="1200" dirty="0" err="1">
                <a:solidFill>
                  <a:prstClr val="black"/>
                </a:solidFill>
                <a:latin typeface="Arial" panose="020B0604020202020204" pitchFamily="34" charset="0"/>
                <a:cs typeface="Arial" panose="020B0604020202020204" pitchFamily="34" charset="0"/>
              </a:rPr>
              <a:t>our</a:t>
            </a:r>
            <a:r>
              <a:rPr lang="fr-BE" sz="1200" dirty="0">
                <a:solidFill>
                  <a:prstClr val="black"/>
                </a:solidFill>
                <a:latin typeface="Arial" panose="020B0604020202020204" pitchFamily="34" charset="0"/>
                <a:cs typeface="Arial" panose="020B0604020202020204" pitchFamily="34" charset="0"/>
              </a:rPr>
              <a:t> </a:t>
            </a:r>
            <a:r>
              <a:rPr lang="fr-BE" sz="1200" dirty="0" err="1">
                <a:solidFill>
                  <a:prstClr val="black"/>
                </a:solidFill>
                <a:latin typeface="Arial" panose="020B0604020202020204" pitchFamily="34" charset="0"/>
                <a:cs typeface="Arial" panose="020B0604020202020204" pitchFamily="34" charset="0"/>
              </a:rPr>
              <a:t>proposal</a:t>
            </a:r>
            <a:r>
              <a:rPr lang="fr-BE" sz="1200" dirty="0">
                <a:solidFill>
                  <a:prstClr val="black"/>
                </a:solidFill>
                <a:latin typeface="Arial" panose="020B0604020202020204" pitchFamily="34" charset="0"/>
                <a:cs typeface="Arial" panose="020B0604020202020204" pitchFamily="34" charset="0"/>
              </a:rPr>
              <a:t> and </a:t>
            </a:r>
            <a:r>
              <a:rPr lang="fr-BE" sz="1200" dirty="0" err="1">
                <a:solidFill>
                  <a:prstClr val="black"/>
                </a:solidFill>
                <a:latin typeface="Arial" panose="020B0604020202020204" pitchFamily="34" charset="0"/>
                <a:cs typeface="Arial" panose="020B0604020202020204" pitchFamily="34" charset="0"/>
              </a:rPr>
              <a:t>needs</a:t>
            </a:r>
            <a:r>
              <a:rPr lang="fr-BE" sz="1200" dirty="0">
                <a:solidFill>
                  <a:prstClr val="black"/>
                </a:solidFill>
                <a:latin typeface="Arial" panose="020B0604020202020204" pitchFamily="34" charset="0"/>
                <a:cs typeface="Arial" panose="020B0604020202020204" pitchFamily="34" charset="0"/>
              </a:rPr>
              <a:t> for the good </a:t>
            </a:r>
            <a:r>
              <a:rPr lang="fr-BE" sz="1200" dirty="0" err="1">
                <a:solidFill>
                  <a:prstClr val="black"/>
                </a:solidFill>
                <a:latin typeface="Arial" panose="020B0604020202020204" pitchFamily="34" charset="0"/>
                <a:cs typeface="Arial" panose="020B0604020202020204" pitchFamily="34" charset="0"/>
              </a:rPr>
              <a:t>development</a:t>
            </a:r>
            <a:r>
              <a:rPr lang="fr-BE" sz="1200" dirty="0">
                <a:solidFill>
                  <a:prstClr val="black"/>
                </a:solidFill>
                <a:latin typeface="Arial" panose="020B0604020202020204" pitchFamily="34" charset="0"/>
                <a:cs typeface="Arial" panose="020B0604020202020204" pitchFamily="34" charset="0"/>
              </a:rPr>
              <a:t> of </a:t>
            </a:r>
            <a:r>
              <a:rPr lang="fr-BE" sz="1200" dirty="0" err="1">
                <a:solidFill>
                  <a:prstClr val="black"/>
                </a:solidFill>
                <a:latin typeface="Arial" panose="020B0604020202020204" pitchFamily="34" charset="0"/>
                <a:cs typeface="Arial" panose="020B0604020202020204" pitchFamily="34" charset="0"/>
              </a:rPr>
              <a:t>our</a:t>
            </a:r>
            <a:r>
              <a:rPr lang="fr-BE" sz="1200" dirty="0">
                <a:solidFill>
                  <a:prstClr val="black"/>
                </a:solidFill>
                <a:latin typeface="Arial" panose="020B0604020202020204" pitchFamily="34" charset="0"/>
                <a:cs typeface="Arial" panose="020B0604020202020204" pitchFamily="34" charset="0"/>
              </a:rPr>
              <a:t> </a:t>
            </a:r>
            <a:r>
              <a:rPr lang="fr-BE" sz="1200" dirty="0" err="1">
                <a:solidFill>
                  <a:prstClr val="black"/>
                </a:solidFill>
                <a:latin typeface="Arial" panose="020B0604020202020204" pitchFamily="34" charset="0"/>
                <a:cs typeface="Arial" panose="020B0604020202020204" pitchFamily="34" charset="0"/>
              </a:rPr>
              <a:t>partnership</a:t>
            </a:r>
            <a:r>
              <a:rPr lang="fr-BE" sz="1200" dirty="0">
                <a:solidFill>
                  <a:prstClr val="black"/>
                </a:solidFill>
                <a:latin typeface="Arial" panose="020B0604020202020204" pitchFamily="34" charset="0"/>
                <a:cs typeface="Arial" panose="020B0604020202020204" pitchFamily="34" charset="0"/>
              </a:rPr>
              <a:t>.</a:t>
            </a:r>
            <a:endParaRPr kumimoji="0" lang="fr-BE"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0" name="Titre 1">
            <a:extLst>
              <a:ext uri="{FF2B5EF4-FFF2-40B4-BE49-F238E27FC236}">
                <a16:creationId xmlns:a16="http://schemas.microsoft.com/office/drawing/2014/main" id="{14ECD348-F2CC-44BD-8E2F-3A22B2749D96}"/>
              </a:ext>
            </a:extLst>
          </p:cNvPr>
          <p:cNvSpPr txBox="1">
            <a:spLocks/>
          </p:cNvSpPr>
          <p:nvPr/>
        </p:nvSpPr>
        <p:spPr>
          <a:xfrm>
            <a:off x="1042640" y="4497980"/>
            <a:ext cx="2110627" cy="100208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801688" rtl="0" eaLnBrk="1" fontAlgn="auto" latinLnBrk="0" hangingPunct="1">
              <a:lnSpc>
                <a:spcPct val="90000"/>
              </a:lnSpc>
              <a:spcBef>
                <a:spcPct val="0"/>
              </a:spcBef>
              <a:spcAft>
                <a:spcPts val="0"/>
              </a:spcAft>
              <a:buClrTx/>
              <a:buSzTx/>
              <a:buFontTx/>
              <a:buNone/>
              <a:tabLst/>
              <a:defRPr/>
            </a:pPr>
            <a:r>
              <a:rPr kumimoji="0" lang="fr-FR" sz="2805"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Contact</a:t>
            </a:r>
          </a:p>
        </p:txBody>
      </p:sp>
      <p:cxnSp>
        <p:nvCxnSpPr>
          <p:cNvPr id="13" name="Connecteur droit 12"/>
          <p:cNvCxnSpPr/>
          <p:nvPr/>
        </p:nvCxnSpPr>
        <p:spPr>
          <a:xfrm>
            <a:off x="1451" y="2987964"/>
            <a:ext cx="10699431" cy="0"/>
          </a:xfrm>
          <a:prstGeom prst="line">
            <a:avLst/>
          </a:prstGeom>
          <a:ln w="19050">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B2A8C9DE-7BC3-4746-8E4E-0FCCCA055A3F}"/>
              </a:ext>
            </a:extLst>
          </p:cNvPr>
          <p:cNvSpPr/>
          <p:nvPr/>
        </p:nvSpPr>
        <p:spPr>
          <a:xfrm>
            <a:off x="1450" y="6728075"/>
            <a:ext cx="10688912" cy="7583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1688" rtl="0" eaLnBrk="1" fontAlgn="auto" latinLnBrk="0" hangingPunct="1">
              <a:lnSpc>
                <a:spcPct val="100000"/>
              </a:lnSpc>
              <a:spcBef>
                <a:spcPts val="0"/>
              </a:spcBef>
              <a:spcAft>
                <a:spcPts val="0"/>
              </a:spcAft>
              <a:buClrTx/>
              <a:buSzTx/>
              <a:buFontTx/>
              <a:buNone/>
              <a:tabLst/>
              <a:defRPr/>
            </a:pPr>
            <a:endParaRPr kumimoji="0" lang="fr-BE" sz="1578" b="0" i="0" u="none" strike="noStrike" kern="1200" cap="none" spc="0" normalizeH="0" baseline="0" noProof="0">
              <a:ln>
                <a:noFill/>
              </a:ln>
              <a:solidFill>
                <a:srgbClr val="CC6600"/>
              </a:solidFill>
              <a:effectLst/>
              <a:uLnTx/>
              <a:uFillTx/>
              <a:latin typeface="Calibri" panose="020F0502020204030204"/>
              <a:ea typeface="+mn-ea"/>
              <a:cs typeface="+mn-cs"/>
            </a:endParaRPr>
          </a:p>
        </p:txBody>
      </p:sp>
      <p:pic>
        <p:nvPicPr>
          <p:cNvPr id="15" name="Picture 14">
            <a:extLst>
              <a:ext uri="{FF2B5EF4-FFF2-40B4-BE49-F238E27FC236}">
                <a16:creationId xmlns:a16="http://schemas.microsoft.com/office/drawing/2014/main" id="{44DD787D-6EAC-8B4D-8392-F58084ABFE25}"/>
              </a:ext>
            </a:extLst>
          </p:cNvPr>
          <p:cNvPicPr>
            <a:picLocks noChangeAspect="1"/>
          </p:cNvPicPr>
          <p:nvPr/>
        </p:nvPicPr>
        <p:blipFill>
          <a:blip r:embed="rId5"/>
          <a:stretch>
            <a:fillRect/>
          </a:stretch>
        </p:blipFill>
        <p:spPr>
          <a:xfrm>
            <a:off x="882622" y="3206182"/>
            <a:ext cx="2552007" cy="1053814"/>
          </a:xfrm>
          <a:prstGeom prst="rect">
            <a:avLst/>
          </a:prstGeom>
        </p:spPr>
      </p:pic>
      <p:sp>
        <p:nvSpPr>
          <p:cNvPr id="12" name="Titre 1">
            <a:extLst>
              <a:ext uri="{FF2B5EF4-FFF2-40B4-BE49-F238E27FC236}">
                <a16:creationId xmlns:a16="http://schemas.microsoft.com/office/drawing/2014/main" id="{9448E70B-AD48-4D4E-AFC6-FEFE81EED037}"/>
              </a:ext>
            </a:extLst>
          </p:cNvPr>
          <p:cNvSpPr txBox="1">
            <a:spLocks/>
          </p:cNvSpPr>
          <p:nvPr/>
        </p:nvSpPr>
        <p:spPr>
          <a:xfrm>
            <a:off x="1058535" y="4500595"/>
            <a:ext cx="2110627" cy="100208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801688" rtl="0" eaLnBrk="1" fontAlgn="auto" latinLnBrk="0" hangingPunct="1">
              <a:lnSpc>
                <a:spcPct val="90000"/>
              </a:lnSpc>
              <a:spcBef>
                <a:spcPct val="0"/>
              </a:spcBef>
              <a:spcAft>
                <a:spcPts val="0"/>
              </a:spcAft>
              <a:buClrTx/>
              <a:buSzTx/>
              <a:buFontTx/>
              <a:buNone/>
              <a:tabLst/>
              <a:defRPr/>
            </a:pPr>
            <a:r>
              <a:rPr kumimoji="0" lang="fr-FR" sz="2805"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Contact</a:t>
            </a:r>
          </a:p>
        </p:txBody>
      </p:sp>
      <p:sp>
        <p:nvSpPr>
          <p:cNvPr id="8" name="Espace réservé du numéro de diapositive 7">
            <a:extLst>
              <a:ext uri="{FF2B5EF4-FFF2-40B4-BE49-F238E27FC236}">
                <a16:creationId xmlns:a16="http://schemas.microsoft.com/office/drawing/2014/main" id="{4AF024EE-5224-428D-B87B-DD4472C017FC}"/>
              </a:ext>
            </a:extLst>
          </p:cNvPr>
          <p:cNvSpPr>
            <a:spLocks noGrp="1"/>
          </p:cNvSpPr>
          <p:nvPr>
            <p:ph type="sldNum" sz="quarter" idx="12"/>
          </p:nvPr>
        </p:nvSpPr>
        <p:spPr/>
        <p:txBody>
          <a:bodyPr/>
          <a:lstStyle/>
          <a:p>
            <a:pPr marL="0" marR="0" lvl="0" indent="0" algn="l" defTabSz="1042744" rtl="0" eaLnBrk="1" fontAlgn="auto" latinLnBrk="0" hangingPunct="1">
              <a:lnSpc>
                <a:spcPct val="100000"/>
              </a:lnSpc>
              <a:spcBef>
                <a:spcPts val="0"/>
              </a:spcBef>
              <a:spcAft>
                <a:spcPts val="0"/>
              </a:spcAft>
              <a:buClrTx/>
              <a:buSzTx/>
              <a:buFontTx/>
              <a:buNone/>
              <a:tabLst/>
              <a:defRPr/>
            </a:pPr>
            <a:fld id="{CF4668DC-857F-487D-BFFA-8C0CA5037977}" type="slidenum">
              <a:rPr kumimoji="0" lang="fr-BE" sz="1322" b="0" i="0" u="none" strike="noStrike" kern="1200" cap="none" spc="0" normalizeH="0" baseline="0" noProof="0" smtClean="0">
                <a:ln>
                  <a:noFill/>
                </a:ln>
                <a:solidFill>
                  <a:prstClr val="black">
                    <a:lumMod val="65000"/>
                    <a:lumOff val="35000"/>
                  </a:prstClr>
                </a:solidFill>
                <a:effectLst/>
                <a:uLnTx/>
                <a:uFillTx/>
                <a:latin typeface="Century Gothic" pitchFamily="34" charset="0"/>
                <a:ea typeface="+mn-ea"/>
                <a:cs typeface="+mn-cs"/>
              </a:rPr>
              <a:pPr marL="0" marR="0" lvl="0" indent="0" algn="l" defTabSz="1042744" rtl="0" eaLnBrk="1" fontAlgn="auto" latinLnBrk="0" hangingPunct="1">
                <a:lnSpc>
                  <a:spcPct val="100000"/>
                </a:lnSpc>
                <a:spcBef>
                  <a:spcPts val="0"/>
                </a:spcBef>
                <a:spcAft>
                  <a:spcPts val="0"/>
                </a:spcAft>
                <a:buClrTx/>
                <a:buSzTx/>
                <a:buFontTx/>
                <a:buNone/>
                <a:tabLst/>
                <a:defRPr/>
              </a:pPr>
              <a:t>19</a:t>
            </a:fld>
            <a:endParaRPr kumimoji="0" lang="fr-BE" sz="1322" b="0" i="0" u="none" strike="noStrike" kern="1200" cap="none" spc="0" normalizeH="0" baseline="0" noProof="0">
              <a:ln>
                <a:noFill/>
              </a:ln>
              <a:solidFill>
                <a:prstClr val="black">
                  <a:lumMod val="65000"/>
                  <a:lumOff val="35000"/>
                </a:prstClr>
              </a:solidFill>
              <a:effectLst/>
              <a:uLnTx/>
              <a:uFillTx/>
              <a:latin typeface="Century Gothic" pitchFamily="34" charset="0"/>
              <a:ea typeface="+mn-ea"/>
              <a:cs typeface="+mn-cs"/>
            </a:endParaRPr>
          </a:p>
        </p:txBody>
      </p:sp>
    </p:spTree>
    <p:extLst>
      <p:ext uri="{BB962C8B-B14F-4D97-AF65-F5344CB8AC3E}">
        <p14:creationId xmlns:p14="http://schemas.microsoft.com/office/powerpoint/2010/main" val="1066660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D0BF6F15-96EE-4CC4-8DC3-E845DF5115E2}"/>
              </a:ext>
            </a:extLst>
          </p:cNvPr>
          <p:cNvPicPr>
            <a:picLocks noChangeAspect="1"/>
          </p:cNvPicPr>
          <p:nvPr/>
        </p:nvPicPr>
        <p:blipFill>
          <a:blip r:embed="rId2"/>
          <a:stretch>
            <a:fillRect/>
          </a:stretch>
        </p:blipFill>
        <p:spPr>
          <a:xfrm>
            <a:off x="-1" y="0"/>
            <a:ext cx="10691813" cy="7558270"/>
          </a:xfrm>
          <a:prstGeom prst="rect">
            <a:avLst/>
          </a:prstGeom>
        </p:spPr>
      </p:pic>
      <p:sp>
        <p:nvSpPr>
          <p:cNvPr id="4" name="Espace réservé du numéro de diapositive 3"/>
          <p:cNvSpPr>
            <a:spLocks noGrp="1"/>
          </p:cNvSpPr>
          <p:nvPr>
            <p:ph type="sldNum" sz="quarter" idx="12"/>
          </p:nvPr>
        </p:nvSpPr>
        <p:spPr/>
        <p:txBody>
          <a:bodyPr/>
          <a:lstStyle/>
          <a:p>
            <a:fld id="{CF4668DC-857F-487D-BFFA-8C0CA5037977}" type="slidenum">
              <a:rPr lang="fr-BE" smtClean="0"/>
              <a:t>2</a:t>
            </a:fld>
            <a:endParaRPr lang="fr-BE" dirty="0"/>
          </a:p>
        </p:txBody>
      </p:sp>
      <p:pic>
        <p:nvPicPr>
          <p:cNvPr id="7" name="Image 6">
            <a:extLst>
              <a:ext uri="{FF2B5EF4-FFF2-40B4-BE49-F238E27FC236}">
                <a16:creationId xmlns:a16="http://schemas.microsoft.com/office/drawing/2014/main" id="{ED13E35A-3DB0-48EE-BFAB-491E887708BE}"/>
              </a:ext>
            </a:extLst>
          </p:cNvPr>
          <p:cNvPicPr>
            <a:picLocks noChangeAspect="1"/>
          </p:cNvPicPr>
          <p:nvPr/>
        </p:nvPicPr>
        <p:blipFill>
          <a:blip r:embed="rId3"/>
          <a:stretch>
            <a:fillRect/>
          </a:stretch>
        </p:blipFill>
        <p:spPr>
          <a:xfrm>
            <a:off x="1006194" y="2317255"/>
            <a:ext cx="8679424" cy="3962077"/>
          </a:xfrm>
          <a:prstGeom prst="rect">
            <a:avLst/>
          </a:prstGeom>
        </p:spPr>
      </p:pic>
      <p:sp>
        <p:nvSpPr>
          <p:cNvPr id="9" name="ZoneTexte 8">
            <a:extLst>
              <a:ext uri="{FF2B5EF4-FFF2-40B4-BE49-F238E27FC236}">
                <a16:creationId xmlns:a16="http://schemas.microsoft.com/office/drawing/2014/main" id="{65B89FDF-A759-4B80-916F-B714E5F87A82}"/>
              </a:ext>
            </a:extLst>
          </p:cNvPr>
          <p:cNvSpPr txBox="1"/>
          <p:nvPr/>
        </p:nvSpPr>
        <p:spPr>
          <a:xfrm>
            <a:off x="767854" y="1307991"/>
            <a:ext cx="9103109" cy="507831"/>
          </a:xfrm>
          <a:prstGeom prst="rect">
            <a:avLst/>
          </a:prstGeom>
          <a:noFill/>
        </p:spPr>
        <p:txBody>
          <a:bodyPr wrap="square" rtlCol="0">
            <a:spAutoFit/>
          </a:bodyPr>
          <a:lstStyle/>
          <a:p>
            <a:pPr algn="ctr"/>
            <a:r>
              <a:rPr lang="en-GB" sz="1350" dirty="0">
                <a:solidFill>
                  <a:schemeClr val="bg1">
                    <a:lumMod val="65000"/>
                  </a:schemeClr>
                </a:solidFill>
                <a:latin typeface="+mj-lt"/>
                <a:cs typeface="Arial" panose="020B0604020202020204" pitchFamily="34" charset="0"/>
              </a:rPr>
              <a:t>The market for private nurseries is on a very good growth curve.</a:t>
            </a:r>
          </a:p>
          <a:p>
            <a:pPr algn="ctr"/>
            <a:r>
              <a:rPr lang="en-GB" sz="1350" dirty="0">
                <a:solidFill>
                  <a:schemeClr val="bg1">
                    <a:lumMod val="65000"/>
                  </a:schemeClr>
                </a:solidFill>
                <a:latin typeface="+mj-lt"/>
                <a:cs typeface="Arial" panose="020B0604020202020204" pitchFamily="34" charset="0"/>
              </a:rPr>
              <a:t>According to </a:t>
            </a:r>
            <a:r>
              <a:rPr lang="en-GB" sz="1350" dirty="0" err="1">
                <a:solidFill>
                  <a:schemeClr val="bg1">
                    <a:lumMod val="65000"/>
                  </a:schemeClr>
                </a:solidFill>
                <a:latin typeface="+mj-lt"/>
                <a:cs typeface="Arial" panose="020B0604020202020204" pitchFamily="34" charset="0"/>
              </a:rPr>
              <a:t>Xerfi</a:t>
            </a:r>
            <a:r>
              <a:rPr lang="en-GB" sz="1350" dirty="0">
                <a:solidFill>
                  <a:schemeClr val="bg1">
                    <a:lumMod val="65000"/>
                  </a:schemeClr>
                </a:solidFill>
                <a:latin typeface="+mj-lt"/>
                <a:cs typeface="Arial" panose="020B0604020202020204" pitchFamily="34" charset="0"/>
              </a:rPr>
              <a:t>, its size has more than tripled since 2010 and now exceeds 1 billion euros.</a:t>
            </a:r>
            <a:endParaRPr lang="fr-FR" sz="1350" dirty="0">
              <a:solidFill>
                <a:schemeClr val="bg1">
                  <a:lumMod val="65000"/>
                </a:schemeClr>
              </a:solidFill>
              <a:latin typeface="+mj-lt"/>
              <a:cs typeface="Arial" panose="020B0604020202020204" pitchFamily="34" charset="0"/>
            </a:endParaRPr>
          </a:p>
        </p:txBody>
      </p:sp>
      <p:pic>
        <p:nvPicPr>
          <p:cNvPr id="2" name="Image 1">
            <a:extLst>
              <a:ext uri="{FF2B5EF4-FFF2-40B4-BE49-F238E27FC236}">
                <a16:creationId xmlns:a16="http://schemas.microsoft.com/office/drawing/2014/main" id="{CEBAEFC3-7346-48A8-A021-126188EBC321}"/>
              </a:ext>
            </a:extLst>
          </p:cNvPr>
          <p:cNvPicPr>
            <a:picLocks noChangeAspect="1"/>
          </p:cNvPicPr>
          <p:nvPr/>
        </p:nvPicPr>
        <p:blipFill>
          <a:blip r:embed="rId4"/>
          <a:stretch>
            <a:fillRect/>
          </a:stretch>
        </p:blipFill>
        <p:spPr>
          <a:xfrm>
            <a:off x="1176988" y="221271"/>
            <a:ext cx="8284842" cy="744432"/>
          </a:xfrm>
          <a:prstGeom prst="rect">
            <a:avLst/>
          </a:prstGeom>
        </p:spPr>
      </p:pic>
      <p:sp>
        <p:nvSpPr>
          <p:cNvPr id="3" name="Espace réservé du contenu 2">
            <a:extLst>
              <a:ext uri="{FF2B5EF4-FFF2-40B4-BE49-F238E27FC236}">
                <a16:creationId xmlns:a16="http://schemas.microsoft.com/office/drawing/2014/main" id="{3F0012CF-D097-45D5-B09A-A303C85BD6DA}"/>
              </a:ext>
            </a:extLst>
          </p:cNvPr>
          <p:cNvSpPr txBox="1">
            <a:spLocks/>
          </p:cNvSpPr>
          <p:nvPr/>
        </p:nvSpPr>
        <p:spPr>
          <a:xfrm>
            <a:off x="761039" y="348479"/>
            <a:ext cx="8892480" cy="507832"/>
          </a:xfrm>
          <a:prstGeom prst="rect">
            <a:avLst/>
          </a:prstGeom>
          <a:noFill/>
          <a:ln>
            <a:no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ctr">
              <a:buNone/>
            </a:pPr>
            <a:r>
              <a:rPr lang="fr-FR" sz="2200" b="1" dirty="0">
                <a:solidFill>
                  <a:schemeClr val="bg1"/>
                </a:solidFill>
                <a:latin typeface="Ink Free" panose="03080402000500000000" pitchFamily="66" charset="0"/>
                <a:cs typeface="Arial" panose="020B0604020202020204" pitchFamily="34" charset="0"/>
              </a:rPr>
              <a:t>THE PRIVATE NURSERIES MARKET IN FRANCE</a:t>
            </a:r>
          </a:p>
        </p:txBody>
      </p:sp>
      <p:pic>
        <p:nvPicPr>
          <p:cNvPr id="11" name="Image 10">
            <a:extLst>
              <a:ext uri="{FF2B5EF4-FFF2-40B4-BE49-F238E27FC236}">
                <a16:creationId xmlns:a16="http://schemas.microsoft.com/office/drawing/2014/main" id="{F171DF4D-C6F8-4980-8E28-B861001E349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710" y="6336724"/>
            <a:ext cx="2100626" cy="1486325"/>
          </a:xfrm>
          <a:prstGeom prst="rect">
            <a:avLst/>
          </a:prstGeom>
        </p:spPr>
      </p:pic>
      <p:sp>
        <p:nvSpPr>
          <p:cNvPr id="10" name="TextBox 15">
            <a:extLst>
              <a:ext uri="{FF2B5EF4-FFF2-40B4-BE49-F238E27FC236}">
                <a16:creationId xmlns:a16="http://schemas.microsoft.com/office/drawing/2014/main" id="{FDC32998-A09F-42BA-A619-9A505BD76267}"/>
              </a:ext>
            </a:extLst>
          </p:cNvPr>
          <p:cNvSpPr txBox="1"/>
          <p:nvPr/>
        </p:nvSpPr>
        <p:spPr>
          <a:xfrm>
            <a:off x="1342968" y="5714236"/>
            <a:ext cx="8185896" cy="523220"/>
          </a:xfrm>
          <a:prstGeom prst="rect">
            <a:avLst/>
          </a:prstGeom>
          <a:solidFill>
            <a:schemeClr val="bg1"/>
          </a:solidFill>
        </p:spPr>
        <p:txBody>
          <a:bodyPr wrap="square" rtlCol="0">
            <a:spAutoFit/>
          </a:bodyPr>
          <a:lstStyle/>
          <a:p>
            <a:pPr algn="r"/>
            <a:r>
              <a:rPr lang="en-US" sz="1400" dirty="0">
                <a:solidFill>
                  <a:schemeClr val="tx1">
                    <a:lumMod val="50000"/>
                    <a:lumOff val="50000"/>
                  </a:schemeClr>
                </a:solidFill>
                <a:latin typeface="Calibri" panose="020F0502020204030204" pitchFamily="34" charset="0"/>
                <a:cs typeface="Calibri" panose="020F0502020204030204" pitchFamily="34" charset="0"/>
              </a:rPr>
              <a:t>Estimates (2010-2016) and forecasts </a:t>
            </a:r>
            <a:r>
              <a:rPr lang="en-US" sz="1400" b="1" dirty="0" err="1">
                <a:solidFill>
                  <a:schemeClr val="tx1">
                    <a:lumMod val="50000"/>
                    <a:lumOff val="50000"/>
                  </a:schemeClr>
                </a:solidFill>
                <a:latin typeface="Calibri" panose="020F0502020204030204" pitchFamily="34" charset="0"/>
                <a:cs typeface="Calibri" panose="020F0502020204030204" pitchFamily="34" charset="0"/>
              </a:rPr>
              <a:t>Xerfi</a:t>
            </a:r>
            <a:r>
              <a:rPr lang="en-US" sz="1400" dirty="0">
                <a:solidFill>
                  <a:schemeClr val="tx1">
                    <a:lumMod val="50000"/>
                    <a:lumOff val="50000"/>
                  </a:schemeClr>
                </a:solidFill>
                <a:latin typeface="Calibri" panose="020F0502020204030204" pitchFamily="34" charset="0"/>
                <a:cs typeface="Calibri" panose="020F0502020204030204" pitchFamily="34" charset="0"/>
              </a:rPr>
              <a:t> / </a:t>
            </a:r>
          </a:p>
          <a:p>
            <a:pPr algn="r"/>
            <a:r>
              <a:rPr lang="en-US" sz="1400" dirty="0">
                <a:solidFill>
                  <a:schemeClr val="tx1">
                    <a:lumMod val="50000"/>
                    <a:lumOff val="50000"/>
                  </a:schemeClr>
                </a:solidFill>
                <a:latin typeface="Calibri" panose="020F0502020204030204" pitchFamily="34" charset="0"/>
                <a:cs typeface="Calibri" panose="020F0502020204030204" pitchFamily="34" charset="0"/>
              </a:rPr>
              <a:t>Sources : national observatory for early childhood, FFEC, operators and commercial court registry offices</a:t>
            </a:r>
          </a:p>
        </p:txBody>
      </p:sp>
      <p:sp>
        <p:nvSpPr>
          <p:cNvPr id="13" name="ZoneTexte 12">
            <a:extLst>
              <a:ext uri="{FF2B5EF4-FFF2-40B4-BE49-F238E27FC236}">
                <a16:creationId xmlns:a16="http://schemas.microsoft.com/office/drawing/2014/main" id="{5227BA54-99F1-428E-B0C0-FB21F0087439}"/>
              </a:ext>
            </a:extLst>
          </p:cNvPr>
          <p:cNvSpPr txBox="1"/>
          <p:nvPr/>
        </p:nvSpPr>
        <p:spPr>
          <a:xfrm>
            <a:off x="-1836666" y="4399963"/>
            <a:ext cx="9103109" cy="323165"/>
          </a:xfrm>
          <a:prstGeom prst="rect">
            <a:avLst/>
          </a:prstGeom>
          <a:noFill/>
        </p:spPr>
        <p:txBody>
          <a:bodyPr wrap="square" rtlCol="0">
            <a:spAutoFit/>
          </a:bodyPr>
          <a:lstStyle/>
          <a:p>
            <a:pPr algn="ctr"/>
            <a:endParaRPr lang="en-GB" sz="1500" dirty="0">
              <a:solidFill>
                <a:schemeClr val="bg1">
                  <a:lumMod val="65000"/>
                </a:schemeClr>
              </a:solidFill>
              <a:latin typeface="Arial" panose="020B0604020202020204" pitchFamily="34" charset="0"/>
              <a:cs typeface="Arial" panose="020B0604020202020204" pitchFamily="34" charset="0"/>
            </a:endParaRPr>
          </a:p>
        </p:txBody>
      </p:sp>
      <p:sp>
        <p:nvSpPr>
          <p:cNvPr id="14" name="TextBox 12">
            <a:extLst>
              <a:ext uri="{FF2B5EF4-FFF2-40B4-BE49-F238E27FC236}">
                <a16:creationId xmlns:a16="http://schemas.microsoft.com/office/drawing/2014/main" id="{9E8F9E9B-2D63-4EC4-A3D8-69023CBD0318}"/>
              </a:ext>
            </a:extLst>
          </p:cNvPr>
          <p:cNvSpPr txBox="1"/>
          <p:nvPr/>
        </p:nvSpPr>
        <p:spPr>
          <a:xfrm>
            <a:off x="1334805" y="2208297"/>
            <a:ext cx="3493075" cy="523220"/>
          </a:xfrm>
          <a:prstGeom prst="rect">
            <a:avLst/>
          </a:prstGeom>
          <a:solidFill>
            <a:schemeClr val="bg1"/>
          </a:solidFill>
        </p:spPr>
        <p:txBody>
          <a:bodyPr wrap="square" rtlCol="0">
            <a:spAutoFit/>
          </a:bodyPr>
          <a:lstStyle/>
          <a:p>
            <a:r>
              <a:rPr lang="en-US" sz="1600" b="1" dirty="0">
                <a:latin typeface="Calibri" panose="020F0502020204030204" pitchFamily="34" charset="0"/>
                <a:cs typeface="Calibri" panose="020F0502020204030204" pitchFamily="34" charset="0"/>
              </a:rPr>
              <a:t>Private nurseries market in France</a:t>
            </a:r>
          </a:p>
          <a:p>
            <a:r>
              <a:rPr lang="en-US" sz="1200" dirty="0">
                <a:solidFill>
                  <a:schemeClr val="tx1">
                    <a:lumMod val="50000"/>
                    <a:lumOff val="50000"/>
                  </a:schemeClr>
                </a:solidFill>
                <a:latin typeface="Calibri" panose="020F0502020204030204" pitchFamily="34" charset="0"/>
                <a:cs typeface="Calibri" panose="020F0502020204030204" pitchFamily="34" charset="0"/>
              </a:rPr>
              <a:t>(Unit : thousands of euros)</a:t>
            </a:r>
          </a:p>
        </p:txBody>
      </p:sp>
    </p:spTree>
    <p:extLst>
      <p:ext uri="{BB962C8B-B14F-4D97-AF65-F5344CB8AC3E}">
        <p14:creationId xmlns:p14="http://schemas.microsoft.com/office/powerpoint/2010/main" val="31682375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CF4668DC-857F-487D-BFFA-8C0CA5037977}" type="slidenum">
              <a:rPr lang="fr-BE" smtClean="0"/>
              <a:t>20</a:t>
            </a:fld>
            <a:endParaRPr lang="fr-BE" dirty="0"/>
          </a:p>
        </p:txBody>
      </p:sp>
      <p:pic>
        <p:nvPicPr>
          <p:cNvPr id="5" name="Image 4">
            <a:extLst>
              <a:ext uri="{FF2B5EF4-FFF2-40B4-BE49-F238E27FC236}">
                <a16:creationId xmlns:a16="http://schemas.microsoft.com/office/drawing/2014/main" id="{55B9069C-5168-4566-B0FE-84A58342D75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0830" b="22564"/>
          <a:stretch/>
        </p:blipFill>
        <p:spPr>
          <a:xfrm>
            <a:off x="0" y="0"/>
            <a:ext cx="10740495" cy="5719290"/>
          </a:xfrm>
          <a:prstGeom prst="rect">
            <a:avLst/>
          </a:prstGeom>
        </p:spPr>
      </p:pic>
      <p:pic>
        <p:nvPicPr>
          <p:cNvPr id="12" name="Image 11">
            <a:extLst>
              <a:ext uri="{FF2B5EF4-FFF2-40B4-BE49-F238E27FC236}">
                <a16:creationId xmlns:a16="http://schemas.microsoft.com/office/drawing/2014/main" id="{947A0A7B-AF52-4076-BA82-C240C5846A3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1002" y="-665190"/>
            <a:ext cx="3651272" cy="2583505"/>
          </a:xfrm>
          <a:prstGeom prst="rect">
            <a:avLst/>
          </a:prstGeom>
        </p:spPr>
      </p:pic>
      <p:grpSp>
        <p:nvGrpSpPr>
          <p:cNvPr id="10" name="Groupe 9">
            <a:extLst>
              <a:ext uri="{FF2B5EF4-FFF2-40B4-BE49-F238E27FC236}">
                <a16:creationId xmlns:a16="http://schemas.microsoft.com/office/drawing/2014/main" id="{C6A3EF61-1B26-44D9-8D1F-1EE75FE29D1A}"/>
              </a:ext>
            </a:extLst>
          </p:cNvPr>
          <p:cNvGrpSpPr/>
          <p:nvPr/>
        </p:nvGrpSpPr>
        <p:grpSpPr>
          <a:xfrm>
            <a:off x="70248" y="5285626"/>
            <a:ext cx="10551317" cy="2406154"/>
            <a:chOff x="-504565" y="5909554"/>
            <a:chExt cx="10153129" cy="708249"/>
          </a:xfrm>
        </p:grpSpPr>
        <p:pic>
          <p:nvPicPr>
            <p:cNvPr id="11" name="Image 10">
              <a:extLst>
                <a:ext uri="{FF2B5EF4-FFF2-40B4-BE49-F238E27FC236}">
                  <a16:creationId xmlns:a16="http://schemas.microsoft.com/office/drawing/2014/main" id="{75CEC6C5-5A3E-4ABE-ACEE-41C1531A8351}"/>
                </a:ext>
              </a:extLst>
            </p:cNvPr>
            <p:cNvPicPr>
              <a:picLocks noChangeAspect="1"/>
            </p:cNvPicPr>
            <p:nvPr/>
          </p:nvPicPr>
          <p:blipFill>
            <a:blip r:embed="rId5"/>
            <a:stretch>
              <a:fillRect/>
            </a:stretch>
          </p:blipFill>
          <p:spPr>
            <a:xfrm>
              <a:off x="-504565" y="5909554"/>
              <a:ext cx="10153129" cy="708249"/>
            </a:xfrm>
            <a:prstGeom prst="rect">
              <a:avLst/>
            </a:prstGeom>
          </p:spPr>
        </p:pic>
        <p:sp>
          <p:nvSpPr>
            <p:cNvPr id="13" name="Google Shape;85;p16">
              <a:extLst>
                <a:ext uri="{FF2B5EF4-FFF2-40B4-BE49-F238E27FC236}">
                  <a16:creationId xmlns:a16="http://schemas.microsoft.com/office/drawing/2014/main" id="{75FC7641-BD50-4A9E-8283-97AE425BAE97}"/>
                </a:ext>
              </a:extLst>
            </p:cNvPr>
            <p:cNvSpPr txBox="1"/>
            <p:nvPr/>
          </p:nvSpPr>
          <p:spPr>
            <a:xfrm>
              <a:off x="-60454" y="5909554"/>
              <a:ext cx="9264905" cy="621080"/>
            </a:xfrm>
            <a:prstGeom prst="rect">
              <a:avLst/>
            </a:prstGeom>
            <a:noFill/>
            <a:ln>
              <a:noFill/>
            </a:ln>
          </p:spPr>
          <p:txBody>
            <a:bodyPr spcFirstLastPara="1" wrap="square" lIns="100779" tIns="100779" rIns="100779" bIns="100779" anchor="t" anchorCtr="0">
              <a:noAutofit/>
            </a:bodyPr>
            <a:lstStyle/>
            <a:p>
              <a:pPr algn="ctr"/>
              <a:r>
                <a:rPr lang="en" sz="3307" b="1" dirty="0">
                  <a:solidFill>
                    <a:srgbClr val="A2D547"/>
                  </a:solidFill>
                  <a:latin typeface="Ink Free" panose="03080402000500000000" pitchFamily="66" charset="0"/>
                  <a:ea typeface="Montserrat"/>
                  <a:cs typeface="Montserrat"/>
                  <a:sym typeface="Montserrat"/>
                </a:rPr>
                <a:t>Contact us :</a:t>
              </a:r>
              <a:endParaRPr sz="3307" b="1" dirty="0">
                <a:solidFill>
                  <a:srgbClr val="A2D547"/>
                </a:solidFill>
                <a:latin typeface="Ink Free" panose="03080402000500000000" pitchFamily="66" charset="0"/>
                <a:ea typeface="Montserrat"/>
                <a:cs typeface="Montserrat"/>
                <a:sym typeface="Montserrat"/>
              </a:endParaRPr>
            </a:p>
          </p:txBody>
        </p:sp>
      </p:grpSp>
      <p:pic>
        <p:nvPicPr>
          <p:cNvPr id="9" name="Google Shape;169;p27">
            <a:extLst>
              <a:ext uri="{FF2B5EF4-FFF2-40B4-BE49-F238E27FC236}">
                <a16:creationId xmlns:a16="http://schemas.microsoft.com/office/drawing/2014/main" id="{1E9F4F6A-6738-410B-B140-9C790BC09027}"/>
              </a:ext>
            </a:extLst>
          </p:cNvPr>
          <p:cNvPicPr preferRelativeResize="0"/>
          <p:nvPr/>
        </p:nvPicPr>
        <p:blipFill rotWithShape="1">
          <a:blip r:embed="rId6">
            <a:alphaModFix/>
          </a:blip>
          <a:srcRect l="8222" t="7718" r="7197" b="36218"/>
          <a:stretch/>
        </p:blipFill>
        <p:spPr>
          <a:xfrm>
            <a:off x="2547645" y="5907843"/>
            <a:ext cx="5596517" cy="1605991"/>
          </a:xfrm>
          <a:prstGeom prst="rect">
            <a:avLst/>
          </a:prstGeom>
          <a:noFill/>
          <a:ln>
            <a:noFill/>
          </a:ln>
        </p:spPr>
      </p:pic>
      <p:pic>
        <p:nvPicPr>
          <p:cNvPr id="7" name="Image 6">
            <a:extLst>
              <a:ext uri="{FF2B5EF4-FFF2-40B4-BE49-F238E27FC236}">
                <a16:creationId xmlns:a16="http://schemas.microsoft.com/office/drawing/2014/main" id="{904D632A-E13C-4E0F-92B3-E984419BFD8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282798" y="6789010"/>
            <a:ext cx="2310451" cy="1040926"/>
          </a:xfrm>
          <a:prstGeom prst="rect">
            <a:avLst/>
          </a:prstGeom>
        </p:spPr>
      </p:pic>
      <p:pic>
        <p:nvPicPr>
          <p:cNvPr id="2" name="Image 1">
            <a:extLst>
              <a:ext uri="{FF2B5EF4-FFF2-40B4-BE49-F238E27FC236}">
                <a16:creationId xmlns:a16="http://schemas.microsoft.com/office/drawing/2014/main" id="{30DF9B2B-CF36-499D-93D7-CCEC8F43866F}"/>
              </a:ext>
            </a:extLst>
          </p:cNvPr>
          <p:cNvPicPr>
            <a:picLocks noChangeAspect="1"/>
          </p:cNvPicPr>
          <p:nvPr/>
        </p:nvPicPr>
        <p:blipFill rotWithShape="1">
          <a:blip r:embed="rId8"/>
          <a:srcRect l="12135" t="244" r="3816" b="78948"/>
          <a:stretch/>
        </p:blipFill>
        <p:spPr>
          <a:xfrm>
            <a:off x="1062963" y="5897236"/>
            <a:ext cx="660558" cy="780276"/>
          </a:xfrm>
          <a:prstGeom prst="rect">
            <a:avLst/>
          </a:prstGeom>
        </p:spPr>
      </p:pic>
      <p:sp>
        <p:nvSpPr>
          <p:cNvPr id="3" name="ZoneTexte 2">
            <a:extLst>
              <a:ext uri="{FF2B5EF4-FFF2-40B4-BE49-F238E27FC236}">
                <a16:creationId xmlns:a16="http://schemas.microsoft.com/office/drawing/2014/main" id="{305C0E88-F909-4ED2-9401-8A59585DF115}"/>
              </a:ext>
            </a:extLst>
          </p:cNvPr>
          <p:cNvSpPr txBox="1"/>
          <p:nvPr/>
        </p:nvSpPr>
        <p:spPr>
          <a:xfrm>
            <a:off x="2924397" y="6443925"/>
            <a:ext cx="1191745" cy="261610"/>
          </a:xfrm>
          <a:prstGeom prst="rect">
            <a:avLst/>
          </a:prstGeom>
          <a:solidFill>
            <a:schemeClr val="bg1"/>
          </a:solidFill>
        </p:spPr>
        <p:txBody>
          <a:bodyPr wrap="square" rtlCol="0">
            <a:spAutoFit/>
          </a:bodyPr>
          <a:lstStyle/>
          <a:p>
            <a:r>
              <a:rPr lang="fr-BE" sz="1100" dirty="0">
                <a:solidFill>
                  <a:schemeClr val="accent3"/>
                </a:solidFill>
              </a:rPr>
              <a:t>LOCATION</a:t>
            </a:r>
          </a:p>
        </p:txBody>
      </p:sp>
      <p:sp>
        <p:nvSpPr>
          <p:cNvPr id="14" name="ZoneTexte 13">
            <a:extLst>
              <a:ext uri="{FF2B5EF4-FFF2-40B4-BE49-F238E27FC236}">
                <a16:creationId xmlns:a16="http://schemas.microsoft.com/office/drawing/2014/main" id="{A026AE2D-80D2-47A1-9BDE-F8014F23AC76}"/>
              </a:ext>
            </a:extLst>
          </p:cNvPr>
          <p:cNvSpPr txBox="1"/>
          <p:nvPr/>
        </p:nvSpPr>
        <p:spPr>
          <a:xfrm>
            <a:off x="4975958" y="6466514"/>
            <a:ext cx="1191745" cy="261610"/>
          </a:xfrm>
          <a:prstGeom prst="rect">
            <a:avLst/>
          </a:prstGeom>
          <a:solidFill>
            <a:schemeClr val="bg1"/>
          </a:solidFill>
        </p:spPr>
        <p:txBody>
          <a:bodyPr wrap="square" rtlCol="0">
            <a:spAutoFit/>
          </a:bodyPr>
          <a:lstStyle/>
          <a:p>
            <a:r>
              <a:rPr lang="fr-BE" sz="1100" dirty="0">
                <a:solidFill>
                  <a:schemeClr val="accent3"/>
                </a:solidFill>
              </a:rPr>
              <a:t>EMAIL</a:t>
            </a:r>
          </a:p>
        </p:txBody>
      </p:sp>
      <p:sp>
        <p:nvSpPr>
          <p:cNvPr id="15" name="ZoneTexte 14">
            <a:extLst>
              <a:ext uri="{FF2B5EF4-FFF2-40B4-BE49-F238E27FC236}">
                <a16:creationId xmlns:a16="http://schemas.microsoft.com/office/drawing/2014/main" id="{293D2844-B10F-4502-AD9D-40C30ED2A048}"/>
              </a:ext>
            </a:extLst>
          </p:cNvPr>
          <p:cNvSpPr txBox="1"/>
          <p:nvPr/>
        </p:nvSpPr>
        <p:spPr>
          <a:xfrm>
            <a:off x="6635886" y="6466914"/>
            <a:ext cx="1191745" cy="261610"/>
          </a:xfrm>
          <a:prstGeom prst="rect">
            <a:avLst/>
          </a:prstGeom>
          <a:solidFill>
            <a:schemeClr val="bg1"/>
          </a:solidFill>
        </p:spPr>
        <p:txBody>
          <a:bodyPr wrap="square" rtlCol="0">
            <a:spAutoFit/>
          </a:bodyPr>
          <a:lstStyle/>
          <a:p>
            <a:r>
              <a:rPr lang="fr-BE" sz="1100" dirty="0">
                <a:solidFill>
                  <a:schemeClr val="accent3"/>
                </a:solidFill>
              </a:rPr>
              <a:t>       WEBSITE</a:t>
            </a:r>
          </a:p>
        </p:txBody>
      </p:sp>
      <p:sp>
        <p:nvSpPr>
          <p:cNvPr id="16" name="ZoneTexte 15">
            <a:extLst>
              <a:ext uri="{FF2B5EF4-FFF2-40B4-BE49-F238E27FC236}">
                <a16:creationId xmlns:a16="http://schemas.microsoft.com/office/drawing/2014/main" id="{3CB7EEF8-C2F7-486D-BE9C-E8D1CBCE5AFF}"/>
              </a:ext>
            </a:extLst>
          </p:cNvPr>
          <p:cNvSpPr txBox="1"/>
          <p:nvPr/>
        </p:nvSpPr>
        <p:spPr>
          <a:xfrm>
            <a:off x="3520269" y="7191149"/>
            <a:ext cx="3697845" cy="246221"/>
          </a:xfrm>
          <a:prstGeom prst="rect">
            <a:avLst/>
          </a:prstGeom>
          <a:solidFill>
            <a:srgbClr val="708FB4"/>
          </a:solidFill>
        </p:spPr>
        <p:txBody>
          <a:bodyPr wrap="square" rtlCol="0">
            <a:spAutoFit/>
          </a:bodyPr>
          <a:lstStyle/>
          <a:p>
            <a:r>
              <a:rPr lang="fr-BE" sz="1000" dirty="0">
                <a:solidFill>
                  <a:schemeClr val="bg1"/>
                </a:solidFill>
              </a:rPr>
              <a:t>   FOLLOW US ON SOCIAL MEDIA ! </a:t>
            </a:r>
          </a:p>
        </p:txBody>
      </p:sp>
    </p:spTree>
    <p:extLst>
      <p:ext uri="{BB962C8B-B14F-4D97-AF65-F5344CB8AC3E}">
        <p14:creationId xmlns:p14="http://schemas.microsoft.com/office/powerpoint/2010/main" val="31463582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BE810ED4-659A-49C1-8663-FA29AAE20308}"/>
              </a:ext>
            </a:extLst>
          </p:cNvPr>
          <p:cNvPicPr>
            <a:picLocks noChangeAspect="1"/>
          </p:cNvPicPr>
          <p:nvPr/>
        </p:nvPicPr>
        <p:blipFill>
          <a:blip r:embed="rId2"/>
          <a:stretch>
            <a:fillRect/>
          </a:stretch>
        </p:blipFill>
        <p:spPr>
          <a:xfrm>
            <a:off x="-1" y="0"/>
            <a:ext cx="10691813" cy="7558270"/>
          </a:xfrm>
          <a:prstGeom prst="rect">
            <a:avLst/>
          </a:prstGeom>
        </p:spPr>
      </p:pic>
      <p:pic>
        <p:nvPicPr>
          <p:cNvPr id="26" name="Image 25">
            <a:extLst>
              <a:ext uri="{FF2B5EF4-FFF2-40B4-BE49-F238E27FC236}">
                <a16:creationId xmlns:a16="http://schemas.microsoft.com/office/drawing/2014/main" id="{5B642FC4-ED27-45EF-BB91-C53FC49C11A9}"/>
              </a:ext>
            </a:extLst>
          </p:cNvPr>
          <p:cNvPicPr>
            <a:picLocks noChangeAspect="1"/>
          </p:cNvPicPr>
          <p:nvPr/>
        </p:nvPicPr>
        <p:blipFill>
          <a:blip r:embed="rId3"/>
          <a:stretch>
            <a:fillRect/>
          </a:stretch>
        </p:blipFill>
        <p:spPr>
          <a:xfrm>
            <a:off x="1013044" y="397488"/>
            <a:ext cx="8699390" cy="744432"/>
          </a:xfrm>
          <a:prstGeom prst="rect">
            <a:avLst/>
          </a:prstGeom>
        </p:spPr>
      </p:pic>
      <p:sp>
        <p:nvSpPr>
          <p:cNvPr id="4" name="Espace réservé du numéro de diapositive 3"/>
          <p:cNvSpPr>
            <a:spLocks noGrp="1"/>
          </p:cNvSpPr>
          <p:nvPr>
            <p:ph type="sldNum" sz="quarter" idx="12"/>
          </p:nvPr>
        </p:nvSpPr>
        <p:spPr/>
        <p:txBody>
          <a:bodyPr/>
          <a:lstStyle/>
          <a:p>
            <a:fld id="{CF4668DC-857F-487D-BFFA-8C0CA5037977}" type="slidenum">
              <a:rPr lang="fr-BE" smtClean="0"/>
              <a:t>3</a:t>
            </a:fld>
            <a:endParaRPr lang="fr-BE" dirty="0"/>
          </a:p>
        </p:txBody>
      </p:sp>
      <p:sp>
        <p:nvSpPr>
          <p:cNvPr id="5" name="Espace réservé du contenu 2">
            <a:extLst>
              <a:ext uri="{FF2B5EF4-FFF2-40B4-BE49-F238E27FC236}">
                <a16:creationId xmlns:a16="http://schemas.microsoft.com/office/drawing/2014/main" id="{E500D11D-918A-4857-8A1C-113024681256}"/>
              </a:ext>
            </a:extLst>
          </p:cNvPr>
          <p:cNvSpPr txBox="1">
            <a:spLocks/>
          </p:cNvSpPr>
          <p:nvPr/>
        </p:nvSpPr>
        <p:spPr>
          <a:xfrm>
            <a:off x="819954" y="515385"/>
            <a:ext cx="8892480" cy="507832"/>
          </a:xfrm>
          <a:prstGeom prst="rect">
            <a:avLst/>
          </a:prstGeom>
          <a:noFill/>
          <a:ln>
            <a:no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ctr" defTabSz="914400">
              <a:spcBef>
                <a:spcPct val="20000"/>
              </a:spcBef>
              <a:buNone/>
            </a:pPr>
            <a:r>
              <a:rPr lang="en-GB" sz="2200" b="1" dirty="0">
                <a:solidFill>
                  <a:schemeClr val="bg1"/>
                </a:solidFill>
                <a:latin typeface="Ink Free" panose="03080402000500000000" pitchFamily="66" charset="0"/>
                <a:cs typeface="Arial" panose="020B0604020202020204" pitchFamily="34" charset="0"/>
              </a:rPr>
              <a:t>AN ENORMOUS LACK OF NURSERIES PLACES IN FRANCE</a:t>
            </a:r>
          </a:p>
        </p:txBody>
      </p:sp>
      <p:pic>
        <p:nvPicPr>
          <p:cNvPr id="2" name="Image 1">
            <a:extLst>
              <a:ext uri="{FF2B5EF4-FFF2-40B4-BE49-F238E27FC236}">
                <a16:creationId xmlns:a16="http://schemas.microsoft.com/office/drawing/2014/main" id="{B0FA4413-63F0-4D23-8BA3-840578FFD555}"/>
              </a:ext>
            </a:extLst>
          </p:cNvPr>
          <p:cNvPicPr>
            <a:picLocks noChangeAspect="1"/>
          </p:cNvPicPr>
          <p:nvPr/>
        </p:nvPicPr>
        <p:blipFill>
          <a:blip r:embed="rId4"/>
          <a:stretch>
            <a:fillRect/>
          </a:stretch>
        </p:blipFill>
        <p:spPr>
          <a:xfrm>
            <a:off x="1656596" y="3470553"/>
            <a:ext cx="7105256" cy="3243484"/>
          </a:xfrm>
          <a:prstGeom prst="rect">
            <a:avLst/>
          </a:prstGeom>
          <a:ln>
            <a:noFill/>
          </a:ln>
          <a:effectLst>
            <a:outerShdw blurRad="292100" dist="139700" dir="2700000" algn="tl" rotWithShape="0">
              <a:srgbClr val="333333">
                <a:alpha val="65000"/>
              </a:srgbClr>
            </a:outerShdw>
          </a:effectLst>
        </p:spPr>
      </p:pic>
      <p:pic>
        <p:nvPicPr>
          <p:cNvPr id="7" name="Image 6">
            <a:extLst>
              <a:ext uri="{FF2B5EF4-FFF2-40B4-BE49-F238E27FC236}">
                <a16:creationId xmlns:a16="http://schemas.microsoft.com/office/drawing/2014/main" id="{BB2327DA-E6D5-43E9-B14F-7FF0D21286B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710" y="6336724"/>
            <a:ext cx="2100626" cy="1486325"/>
          </a:xfrm>
          <a:prstGeom prst="rect">
            <a:avLst/>
          </a:prstGeom>
        </p:spPr>
      </p:pic>
      <p:sp>
        <p:nvSpPr>
          <p:cNvPr id="13" name="Espace réservé du contenu 2">
            <a:extLst>
              <a:ext uri="{FF2B5EF4-FFF2-40B4-BE49-F238E27FC236}">
                <a16:creationId xmlns:a16="http://schemas.microsoft.com/office/drawing/2014/main" id="{47FE2838-8CD8-439B-9288-8A7B110F6E00}"/>
              </a:ext>
            </a:extLst>
          </p:cNvPr>
          <p:cNvSpPr>
            <a:spLocks noGrp="1"/>
          </p:cNvSpPr>
          <p:nvPr>
            <p:ph idx="1"/>
          </p:nvPr>
        </p:nvSpPr>
        <p:spPr>
          <a:xfrm>
            <a:off x="7915966" y="1497103"/>
            <a:ext cx="2078911" cy="1766954"/>
          </a:xfrm>
        </p:spPr>
        <p:txBody>
          <a:bodyPr>
            <a:normAutofit/>
          </a:bodyPr>
          <a:lstStyle/>
          <a:p>
            <a:pPr marL="0" indent="0" algn="just" defTabSz="914400">
              <a:buNone/>
            </a:pPr>
            <a:r>
              <a:rPr lang="en-GB" sz="1350" dirty="0">
                <a:solidFill>
                  <a:schemeClr val="bg1">
                    <a:lumMod val="65000"/>
                  </a:schemeClr>
                </a:solidFill>
                <a:cs typeface="Arial" panose="020B0604020202020204" pitchFamily="34" charset="0"/>
              </a:rPr>
              <a:t>According to several studies, there is still a shortfall of 400,000 crèche places in France.</a:t>
            </a:r>
          </a:p>
          <a:p>
            <a:pPr lvl="1"/>
            <a:endParaRPr lang="en-GB" sz="1543" dirty="0">
              <a:solidFill>
                <a:srgbClr val="0070C0"/>
              </a:solidFill>
              <a:latin typeface="Arial" panose="020B0604020202020204" pitchFamily="34" charset="0"/>
              <a:cs typeface="Arial" panose="020B0604020202020204" pitchFamily="34" charset="0"/>
            </a:endParaRPr>
          </a:p>
          <a:p>
            <a:pPr marL="503972" lvl="1" indent="0">
              <a:buNone/>
            </a:pPr>
            <a:endParaRPr lang="en-GB" sz="1543" dirty="0">
              <a:solidFill>
                <a:srgbClr val="0070C0"/>
              </a:solidFill>
              <a:latin typeface="Arial" panose="020B0604020202020204" pitchFamily="34" charset="0"/>
              <a:cs typeface="Arial" panose="020B0604020202020204" pitchFamily="34" charset="0"/>
            </a:endParaRPr>
          </a:p>
          <a:p>
            <a:pPr lvl="1"/>
            <a:endParaRPr lang="en-GB" sz="1543" dirty="0">
              <a:solidFill>
                <a:srgbClr val="0070C0"/>
              </a:solidFill>
              <a:latin typeface="Arial" panose="020B0604020202020204" pitchFamily="34" charset="0"/>
              <a:cs typeface="Arial" panose="020B0604020202020204" pitchFamily="34" charset="0"/>
            </a:endParaRPr>
          </a:p>
        </p:txBody>
      </p:sp>
      <p:sp>
        <p:nvSpPr>
          <p:cNvPr id="14" name="Espace réservé du contenu 2">
            <a:extLst>
              <a:ext uri="{FF2B5EF4-FFF2-40B4-BE49-F238E27FC236}">
                <a16:creationId xmlns:a16="http://schemas.microsoft.com/office/drawing/2014/main" id="{DBE1AD8D-97CC-4D8C-B4BC-4D2F0CB06E23}"/>
              </a:ext>
            </a:extLst>
          </p:cNvPr>
          <p:cNvSpPr txBox="1">
            <a:spLocks/>
          </p:cNvSpPr>
          <p:nvPr/>
        </p:nvSpPr>
        <p:spPr>
          <a:xfrm>
            <a:off x="4339738" y="1497103"/>
            <a:ext cx="2805672" cy="2091750"/>
          </a:xfrm>
          <a:prstGeom prst="rect">
            <a:avLst/>
          </a:prstGeom>
        </p:spPr>
        <p:txBody>
          <a:bodyPr vert="horz" lIns="100796" tIns="50398" rIns="100796" bIns="50398" rtlCol="0">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just">
              <a:buNone/>
            </a:pPr>
            <a:r>
              <a:rPr lang="en-GB" sz="1350" dirty="0">
                <a:solidFill>
                  <a:schemeClr val="bg1">
                    <a:lumMod val="65000"/>
                  </a:schemeClr>
                </a:solidFill>
                <a:cs typeface="Arial" panose="020B0604020202020204" pitchFamily="34" charset="0"/>
              </a:rPr>
              <a:t>Of the approximately 10,000 places created each year, more than half were created by private micro-crèches (maximum capacity of 10 children).</a:t>
            </a:r>
          </a:p>
          <a:p>
            <a:pPr lvl="1" algn="just"/>
            <a:endParaRPr lang="en-GB" sz="1350" dirty="0">
              <a:solidFill>
                <a:schemeClr val="bg1">
                  <a:lumMod val="65000"/>
                </a:schemeClr>
              </a:solidFill>
              <a:cs typeface="Arial" panose="020B0604020202020204" pitchFamily="34" charset="0"/>
            </a:endParaRPr>
          </a:p>
          <a:p>
            <a:pPr marL="503972" lvl="1" indent="0">
              <a:buNone/>
            </a:pPr>
            <a:endParaRPr lang="en-GB" sz="1350" dirty="0">
              <a:solidFill>
                <a:schemeClr val="bg1">
                  <a:lumMod val="65000"/>
                </a:schemeClr>
              </a:solidFill>
              <a:cs typeface="Arial" panose="020B0604020202020204" pitchFamily="34" charset="0"/>
            </a:endParaRPr>
          </a:p>
          <a:p>
            <a:pPr lvl="1"/>
            <a:endParaRPr lang="en-GB" sz="1543" dirty="0">
              <a:solidFill>
                <a:srgbClr val="0070C0"/>
              </a:solidFill>
              <a:latin typeface="Arial" panose="020B0604020202020204" pitchFamily="34"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1F8375B6-9A1D-4734-97DF-10F5DF9313AB}"/>
              </a:ext>
            </a:extLst>
          </p:cNvPr>
          <p:cNvSpPr txBox="1">
            <a:spLocks/>
          </p:cNvSpPr>
          <p:nvPr/>
        </p:nvSpPr>
        <p:spPr>
          <a:xfrm>
            <a:off x="777853" y="1506500"/>
            <a:ext cx="2846726" cy="2085065"/>
          </a:xfrm>
          <a:prstGeom prst="rect">
            <a:avLst/>
          </a:prstGeom>
        </p:spPr>
        <p:txBody>
          <a:bodyPr vert="horz" lIns="100796" tIns="50398" rIns="100796" bIns="50398" rtlCol="0">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just">
              <a:buNone/>
            </a:pPr>
            <a:r>
              <a:rPr lang="en-GB" sz="1350" dirty="0">
                <a:solidFill>
                  <a:schemeClr val="bg1">
                    <a:lumMod val="65000"/>
                  </a:schemeClr>
                </a:solidFill>
                <a:cs typeface="Arial" panose="020B0604020202020204" pitchFamily="34" charset="0"/>
              </a:rPr>
              <a:t>The investment plan for early childhood care (</a:t>
            </a:r>
            <a:r>
              <a:rPr lang="en-GB" sz="1350" dirty="0" err="1">
                <a:solidFill>
                  <a:schemeClr val="bg1">
                    <a:lumMod val="65000"/>
                  </a:schemeClr>
                </a:solidFill>
                <a:cs typeface="Arial" panose="020B0604020202020204" pitchFamily="34" charset="0"/>
              </a:rPr>
              <a:t>Piaje</a:t>
            </a:r>
            <a:r>
              <a:rPr lang="en-GB" sz="1350" dirty="0">
                <a:solidFill>
                  <a:schemeClr val="bg1">
                    <a:lumMod val="65000"/>
                  </a:schemeClr>
                </a:solidFill>
                <a:cs typeface="Arial" panose="020B0604020202020204" pitchFamily="34" charset="0"/>
              </a:rPr>
              <a:t>) has a budget of €609.5 million for the period 2018-2022. It should contribute to the creation of 30,000 net places over the entire period.</a:t>
            </a:r>
          </a:p>
          <a:p>
            <a:pPr marL="503972" lvl="1" indent="0">
              <a:buNone/>
            </a:pPr>
            <a:endParaRPr lang="en-GB" sz="1350" dirty="0">
              <a:solidFill>
                <a:schemeClr val="bg1">
                  <a:lumMod val="65000"/>
                </a:schemeClr>
              </a:solidFill>
              <a:cs typeface="Arial" panose="020B0604020202020204" pitchFamily="34" charset="0"/>
            </a:endParaRPr>
          </a:p>
          <a:p>
            <a:pPr lvl="1"/>
            <a:endParaRPr lang="en-GB" sz="1350" dirty="0">
              <a:solidFill>
                <a:schemeClr val="bg1">
                  <a:lumMod val="65000"/>
                </a:schemeClr>
              </a:solidFill>
              <a:cs typeface="Arial" panose="020B0604020202020204" pitchFamily="34" charset="0"/>
            </a:endParaRPr>
          </a:p>
          <a:p>
            <a:pPr marL="503972" lvl="1" indent="0">
              <a:buNone/>
            </a:pPr>
            <a:endParaRPr lang="en-GB" sz="1543" dirty="0">
              <a:solidFill>
                <a:srgbClr val="0070C0"/>
              </a:solidFill>
              <a:latin typeface="Arial" panose="020B0604020202020204" pitchFamily="34" charset="0"/>
              <a:cs typeface="Arial" panose="020B0604020202020204" pitchFamily="34" charset="0"/>
            </a:endParaRPr>
          </a:p>
          <a:p>
            <a:pPr lvl="1"/>
            <a:endParaRPr lang="en-GB" sz="1543"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28406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938710DF-4788-4A9F-AD38-3114AE1EC408}"/>
              </a:ext>
            </a:extLst>
          </p:cNvPr>
          <p:cNvPicPr>
            <a:picLocks noChangeAspect="1"/>
          </p:cNvPicPr>
          <p:nvPr/>
        </p:nvPicPr>
        <p:blipFill>
          <a:blip r:embed="rId3"/>
          <a:stretch>
            <a:fillRect/>
          </a:stretch>
        </p:blipFill>
        <p:spPr>
          <a:xfrm>
            <a:off x="-1" y="0"/>
            <a:ext cx="10691813" cy="7558270"/>
          </a:xfrm>
          <a:prstGeom prst="rect">
            <a:avLst/>
          </a:prstGeom>
        </p:spPr>
      </p:pic>
      <p:grpSp>
        <p:nvGrpSpPr>
          <p:cNvPr id="11" name="Groupe 10">
            <a:extLst>
              <a:ext uri="{FF2B5EF4-FFF2-40B4-BE49-F238E27FC236}">
                <a16:creationId xmlns:a16="http://schemas.microsoft.com/office/drawing/2014/main" id="{F5845F28-45DF-4CEB-AA92-DBA692AB97D0}"/>
              </a:ext>
            </a:extLst>
          </p:cNvPr>
          <p:cNvGrpSpPr/>
          <p:nvPr/>
        </p:nvGrpSpPr>
        <p:grpSpPr>
          <a:xfrm>
            <a:off x="4231778" y="1319198"/>
            <a:ext cx="6029445" cy="5619688"/>
            <a:chOff x="5375754" y="727186"/>
            <a:chExt cx="4290365" cy="5994291"/>
          </a:xfrm>
        </p:grpSpPr>
        <p:pic>
          <p:nvPicPr>
            <p:cNvPr id="15" name="Image 14">
              <a:extLst>
                <a:ext uri="{FF2B5EF4-FFF2-40B4-BE49-F238E27FC236}">
                  <a16:creationId xmlns:a16="http://schemas.microsoft.com/office/drawing/2014/main" id="{E6EE9D6F-7B6F-45F8-8D87-8FA5E9BF6E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5754" y="727186"/>
              <a:ext cx="4290365" cy="5781199"/>
            </a:xfrm>
            <a:prstGeom prst="rect">
              <a:avLst/>
            </a:prstGeom>
          </p:spPr>
        </p:pic>
        <p:sp>
          <p:nvSpPr>
            <p:cNvPr id="18" name="Espace réservé du contenu 2">
              <a:extLst>
                <a:ext uri="{FF2B5EF4-FFF2-40B4-BE49-F238E27FC236}">
                  <a16:creationId xmlns:a16="http://schemas.microsoft.com/office/drawing/2014/main" id="{7492B099-7F09-4291-9178-3807CEBEAE5B}"/>
                </a:ext>
              </a:extLst>
            </p:cNvPr>
            <p:cNvSpPr txBox="1">
              <a:spLocks/>
            </p:cNvSpPr>
            <p:nvPr/>
          </p:nvSpPr>
          <p:spPr>
            <a:xfrm>
              <a:off x="5474389" y="1528141"/>
              <a:ext cx="3184832" cy="5193336"/>
            </a:xfrm>
            <a:prstGeom prst="rect">
              <a:avLst/>
            </a:prstGeom>
          </p:spPr>
          <p:txBody>
            <a:bodyPr vert="horz" lIns="100796" tIns="50398" rIns="100796" bIns="50398"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just">
                <a:buNone/>
              </a:pPr>
              <a:endParaRPr lang="fr-FR" sz="1400" dirty="0">
                <a:solidFill>
                  <a:schemeClr val="bg1">
                    <a:lumMod val="50000"/>
                  </a:schemeClr>
                </a:solidFill>
                <a:cs typeface="Arial" panose="020B0604020202020204" pitchFamily="34" charset="0"/>
              </a:endParaRPr>
            </a:p>
            <a:p>
              <a:pPr marL="0" indent="0" algn="just">
                <a:buNone/>
              </a:pPr>
              <a:endParaRPr lang="fr-FR" sz="1500" dirty="0">
                <a:solidFill>
                  <a:srgbClr val="B7B7B7"/>
                </a:solidFill>
                <a:latin typeface="Arial" panose="020B0604020202020204" pitchFamily="34" charset="0"/>
                <a:cs typeface="Arial" panose="020B0604020202020204" pitchFamily="34" charset="0"/>
              </a:endParaRPr>
            </a:p>
          </p:txBody>
        </p:sp>
      </p:grpSp>
      <p:pic>
        <p:nvPicPr>
          <p:cNvPr id="6" name="Image 5">
            <a:extLst>
              <a:ext uri="{FF2B5EF4-FFF2-40B4-BE49-F238E27FC236}">
                <a16:creationId xmlns:a16="http://schemas.microsoft.com/office/drawing/2014/main" id="{B2CFDFB0-9C9E-44CC-81E0-B57B8599930D}"/>
              </a:ext>
            </a:extLst>
          </p:cNvPr>
          <p:cNvPicPr>
            <a:picLocks noChangeAspect="1"/>
          </p:cNvPicPr>
          <p:nvPr/>
        </p:nvPicPr>
        <p:blipFill rotWithShape="1">
          <a:blip r:embed="rId5"/>
          <a:srcRect l="15750" t="17322" r="16691" b="8089"/>
          <a:stretch/>
        </p:blipFill>
        <p:spPr>
          <a:xfrm>
            <a:off x="390959" y="1806434"/>
            <a:ext cx="3764316" cy="4156047"/>
          </a:xfrm>
          <a:prstGeom prst="rect">
            <a:avLst/>
          </a:prstGeom>
        </p:spPr>
      </p:pic>
      <p:sp>
        <p:nvSpPr>
          <p:cNvPr id="4" name="Espace réservé du numéro de diapositive 3"/>
          <p:cNvSpPr>
            <a:spLocks noGrp="1"/>
          </p:cNvSpPr>
          <p:nvPr>
            <p:ph type="sldNum" sz="quarter" idx="12"/>
          </p:nvPr>
        </p:nvSpPr>
        <p:spPr/>
        <p:txBody>
          <a:bodyPr/>
          <a:lstStyle/>
          <a:p>
            <a:fld id="{CF4668DC-857F-487D-BFFA-8C0CA5037977}" type="slidenum">
              <a:rPr lang="fr-BE" smtClean="0"/>
              <a:t>4</a:t>
            </a:fld>
            <a:endParaRPr lang="fr-BE" dirty="0"/>
          </a:p>
        </p:txBody>
      </p:sp>
      <p:pic>
        <p:nvPicPr>
          <p:cNvPr id="3" name="Image 2">
            <a:extLst>
              <a:ext uri="{FF2B5EF4-FFF2-40B4-BE49-F238E27FC236}">
                <a16:creationId xmlns:a16="http://schemas.microsoft.com/office/drawing/2014/main" id="{6DC8A071-EF47-44D1-8951-E4CCF36B39C6}"/>
              </a:ext>
            </a:extLst>
          </p:cNvPr>
          <p:cNvPicPr>
            <a:picLocks noChangeAspect="1"/>
          </p:cNvPicPr>
          <p:nvPr/>
        </p:nvPicPr>
        <p:blipFill>
          <a:blip r:embed="rId6"/>
          <a:stretch>
            <a:fillRect/>
          </a:stretch>
        </p:blipFill>
        <p:spPr>
          <a:xfrm>
            <a:off x="1176988" y="221271"/>
            <a:ext cx="8284842" cy="744432"/>
          </a:xfrm>
          <a:prstGeom prst="rect">
            <a:avLst/>
          </a:prstGeom>
        </p:spPr>
      </p:pic>
      <p:sp>
        <p:nvSpPr>
          <p:cNvPr id="5" name="Espace réservé du contenu 2">
            <a:extLst>
              <a:ext uri="{FF2B5EF4-FFF2-40B4-BE49-F238E27FC236}">
                <a16:creationId xmlns:a16="http://schemas.microsoft.com/office/drawing/2014/main" id="{5A257016-E4CC-4B03-BBE8-E8390538EA36}"/>
              </a:ext>
            </a:extLst>
          </p:cNvPr>
          <p:cNvSpPr txBox="1">
            <a:spLocks/>
          </p:cNvSpPr>
          <p:nvPr/>
        </p:nvSpPr>
        <p:spPr>
          <a:xfrm>
            <a:off x="306123" y="367728"/>
            <a:ext cx="9802312" cy="559791"/>
          </a:xfrm>
          <a:prstGeom prst="rect">
            <a:avLst/>
          </a:prstGeom>
          <a:noFill/>
          <a:ln>
            <a:noFill/>
          </a:ln>
        </p:spPr>
        <p:txBody>
          <a:bodyPr vert="horz" lIns="100796" tIns="50398" rIns="100796" bIns="50398"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ctr">
              <a:buNone/>
            </a:pPr>
            <a:r>
              <a:rPr lang="fr-FR" b="1" dirty="0">
                <a:solidFill>
                  <a:schemeClr val="bg1"/>
                </a:solidFill>
                <a:latin typeface="Ink Free" panose="03080402000500000000" pitchFamily="66" charset="0"/>
                <a:cs typeface="Arial" panose="020B0604020202020204" pitchFamily="34" charset="0"/>
              </a:rPr>
              <a:t>DISCOVER MONTESSORI NEOKIDS</a:t>
            </a:r>
          </a:p>
        </p:txBody>
      </p:sp>
      <p:pic>
        <p:nvPicPr>
          <p:cNvPr id="8" name="Image 7">
            <a:extLst>
              <a:ext uri="{FF2B5EF4-FFF2-40B4-BE49-F238E27FC236}">
                <a16:creationId xmlns:a16="http://schemas.microsoft.com/office/drawing/2014/main" id="{652B4A65-ECB7-44C4-85F0-D1E30305DC6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8710" y="6336724"/>
            <a:ext cx="2100626" cy="1486325"/>
          </a:xfrm>
          <a:prstGeom prst="rect">
            <a:avLst/>
          </a:prstGeom>
        </p:spPr>
      </p:pic>
      <p:sp>
        <p:nvSpPr>
          <p:cNvPr id="12" name="Espace réservé du contenu 2">
            <a:extLst>
              <a:ext uri="{FF2B5EF4-FFF2-40B4-BE49-F238E27FC236}">
                <a16:creationId xmlns:a16="http://schemas.microsoft.com/office/drawing/2014/main" id="{D9B944FF-D1BD-426F-A841-39E8F1347BC0}"/>
              </a:ext>
            </a:extLst>
          </p:cNvPr>
          <p:cNvSpPr txBox="1">
            <a:spLocks/>
          </p:cNvSpPr>
          <p:nvPr/>
        </p:nvSpPr>
        <p:spPr>
          <a:xfrm rot="21115333">
            <a:off x="4802211" y="2358316"/>
            <a:ext cx="4429451" cy="3588757"/>
          </a:xfrm>
          <a:prstGeom prst="rect">
            <a:avLst/>
          </a:prstGeom>
        </p:spPr>
        <p:txBody>
          <a:bodyPr vert="horz" lIns="100796" tIns="50398" rIns="100796" bIns="50398" rtlCol="0">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algn="just">
              <a:lnSpc>
                <a:spcPct val="120000"/>
              </a:lnSpc>
            </a:pPr>
            <a:r>
              <a:rPr lang="en-GB" sz="1350" dirty="0">
                <a:solidFill>
                  <a:schemeClr val="bg1">
                    <a:lumMod val="65000"/>
                  </a:schemeClr>
                </a:solidFill>
                <a:ea typeface="Verdana" panose="020B0604030504040204" pitchFamily="34" charset="0"/>
                <a:cs typeface="Arial" panose="020B0604020202020204" pitchFamily="34" charset="0"/>
              </a:rPr>
              <a:t>Formerly called HEIDOM, the NEOKIDS group develops and manages the first network of MONTESSORI day care in France, a pedagogy recognised worldwide today for the nurturing and development of children.</a:t>
            </a:r>
          </a:p>
          <a:p>
            <a:pPr marL="0" indent="0" algn="just">
              <a:lnSpc>
                <a:spcPct val="120000"/>
              </a:lnSpc>
              <a:buNone/>
            </a:pPr>
            <a:endParaRPr lang="en-GB" sz="1350" dirty="0">
              <a:solidFill>
                <a:schemeClr val="bg1">
                  <a:lumMod val="65000"/>
                </a:schemeClr>
              </a:solidFill>
              <a:ea typeface="Verdana" panose="020B0604030504040204" pitchFamily="34" charset="0"/>
              <a:cs typeface="Arial" panose="020B0604020202020204" pitchFamily="34" charset="0"/>
            </a:endParaRPr>
          </a:p>
          <a:p>
            <a:pPr algn="just">
              <a:lnSpc>
                <a:spcPct val="120000"/>
              </a:lnSpc>
            </a:pPr>
            <a:r>
              <a:rPr lang="en-GB" sz="1350" dirty="0">
                <a:solidFill>
                  <a:schemeClr val="bg1">
                    <a:lumMod val="65000"/>
                  </a:schemeClr>
                </a:solidFill>
                <a:ea typeface="Verdana" panose="020B0604030504040204" pitchFamily="34" charset="0"/>
                <a:cs typeface="Arial" panose="020B0604020202020204" pitchFamily="34" charset="0"/>
              </a:rPr>
              <a:t>MONTESSORI NEOKIDS nursery are part of a genuine quality and environmental approach for the well-being and safety of children.</a:t>
            </a:r>
          </a:p>
          <a:p>
            <a:pPr marL="0" indent="0" algn="just">
              <a:lnSpc>
                <a:spcPct val="120000"/>
              </a:lnSpc>
              <a:buNone/>
            </a:pPr>
            <a:endParaRPr lang="en-GB" sz="1350" dirty="0">
              <a:solidFill>
                <a:schemeClr val="bg1">
                  <a:lumMod val="65000"/>
                </a:schemeClr>
              </a:solidFill>
              <a:ea typeface="Verdana" panose="020B0604030504040204" pitchFamily="34" charset="0"/>
              <a:cs typeface="Arial" panose="020B0604020202020204" pitchFamily="34" charset="0"/>
            </a:endParaRPr>
          </a:p>
          <a:p>
            <a:pPr algn="just">
              <a:lnSpc>
                <a:spcPct val="120000"/>
              </a:lnSpc>
            </a:pPr>
            <a:r>
              <a:rPr lang="en-GB" sz="1350" dirty="0">
                <a:solidFill>
                  <a:schemeClr val="bg1">
                    <a:lumMod val="65000"/>
                  </a:schemeClr>
                </a:solidFill>
                <a:ea typeface="Verdana" panose="020B0604030504040204" pitchFamily="34" charset="0"/>
                <a:cs typeface="Arial" panose="020B0604020202020204" pitchFamily="34" charset="0"/>
              </a:rPr>
              <a:t>The governance team is experienced in the creation and management of childcare facilities for young children.</a:t>
            </a:r>
          </a:p>
          <a:p>
            <a:pPr algn="just">
              <a:lnSpc>
                <a:spcPct val="120000"/>
              </a:lnSpc>
            </a:pPr>
            <a:endParaRPr lang="en-GB" sz="1500" dirty="0">
              <a:solidFill>
                <a:schemeClr val="bg1">
                  <a:lumMod val="65000"/>
                </a:schemeClr>
              </a:solidFill>
              <a:latin typeface="Arial" panose="020B0604020202020204" pitchFamily="34" charset="0"/>
              <a:ea typeface="Verdana" panose="020B0604030504040204" pitchFamily="34" charset="0"/>
              <a:cs typeface="Arial" panose="020B0604020202020204" pitchFamily="34" charset="0"/>
            </a:endParaRPr>
          </a:p>
          <a:p>
            <a:pPr algn="just">
              <a:lnSpc>
                <a:spcPct val="120000"/>
              </a:lnSpc>
            </a:pPr>
            <a:endParaRPr lang="en-GB" sz="1500" dirty="0">
              <a:solidFill>
                <a:schemeClr val="bg1">
                  <a:lumMod val="65000"/>
                </a:schemeClr>
              </a:solidFill>
              <a:latin typeface="Arial" panose="020B0604020202020204" pitchFamily="34" charset="0"/>
              <a:ea typeface="Verdana" panose="020B0604030504040204" pitchFamily="34" charset="0"/>
              <a:cs typeface="Arial" panose="020B0604020202020204" pitchFamily="34" charset="0"/>
            </a:endParaRPr>
          </a:p>
          <a:p>
            <a:pPr algn="just"/>
            <a:endParaRPr lang="en-GB" sz="1500" dirty="0">
              <a:solidFill>
                <a:srgbClr val="58A0CC"/>
              </a:solidFill>
              <a:latin typeface="Arial" panose="020B0604020202020204" pitchFamily="34" charset="0"/>
              <a:cs typeface="Arial" panose="020B0604020202020204" pitchFamily="34" charset="0"/>
            </a:endParaRPr>
          </a:p>
          <a:p>
            <a:pPr algn="just"/>
            <a:endParaRPr lang="en-GB" sz="1500" dirty="0">
              <a:solidFill>
                <a:srgbClr val="58A0CC"/>
              </a:solidFill>
              <a:latin typeface="Arial" panose="020B0604020202020204" pitchFamily="34" charset="0"/>
              <a:cs typeface="Arial" panose="020B0604020202020204" pitchFamily="34" charset="0"/>
            </a:endParaRPr>
          </a:p>
          <a:p>
            <a:pPr algn="just"/>
            <a:endParaRPr lang="en-GB" sz="1500" dirty="0">
              <a:solidFill>
                <a:srgbClr val="58A0CC"/>
              </a:solidFill>
              <a:latin typeface="Arial" panose="020B0604020202020204" pitchFamily="34" charset="0"/>
              <a:cs typeface="Arial" panose="020B0604020202020204" pitchFamily="34" charset="0"/>
            </a:endParaRPr>
          </a:p>
          <a:p>
            <a:pPr algn="just"/>
            <a:endParaRPr lang="en-GB" sz="1500" dirty="0">
              <a:solidFill>
                <a:srgbClr val="0070C0"/>
              </a:solidFill>
              <a:latin typeface="Arial" panose="020B0604020202020204" pitchFamily="34" charset="0"/>
              <a:cs typeface="Arial" panose="020B0604020202020204" pitchFamily="34" charset="0"/>
            </a:endParaRPr>
          </a:p>
          <a:p>
            <a:pPr algn="just"/>
            <a:endParaRPr lang="en-GB" sz="1500"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60086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77A7E096-F2D8-40C7-A170-419550815408}"/>
              </a:ext>
            </a:extLst>
          </p:cNvPr>
          <p:cNvPicPr>
            <a:picLocks noChangeAspect="1"/>
          </p:cNvPicPr>
          <p:nvPr/>
        </p:nvPicPr>
        <p:blipFill>
          <a:blip r:embed="rId2"/>
          <a:stretch>
            <a:fillRect/>
          </a:stretch>
        </p:blipFill>
        <p:spPr>
          <a:xfrm>
            <a:off x="-1" y="0"/>
            <a:ext cx="10691813" cy="7558270"/>
          </a:xfrm>
          <a:prstGeom prst="rect">
            <a:avLst/>
          </a:prstGeom>
        </p:spPr>
      </p:pic>
      <p:sp>
        <p:nvSpPr>
          <p:cNvPr id="4" name="Espace réservé du numéro de diapositive 3"/>
          <p:cNvSpPr>
            <a:spLocks noGrp="1"/>
          </p:cNvSpPr>
          <p:nvPr>
            <p:ph type="sldNum" sz="quarter" idx="12"/>
          </p:nvPr>
        </p:nvSpPr>
        <p:spPr/>
        <p:txBody>
          <a:bodyPr/>
          <a:lstStyle/>
          <a:p>
            <a:fld id="{CF4668DC-857F-487D-BFFA-8C0CA5037977}" type="slidenum">
              <a:rPr lang="fr-BE" smtClean="0"/>
              <a:t>5</a:t>
            </a:fld>
            <a:endParaRPr lang="fr-BE" dirty="0"/>
          </a:p>
        </p:txBody>
      </p:sp>
      <p:pic>
        <p:nvPicPr>
          <p:cNvPr id="2" name="Image 1">
            <a:extLst>
              <a:ext uri="{FF2B5EF4-FFF2-40B4-BE49-F238E27FC236}">
                <a16:creationId xmlns:a16="http://schemas.microsoft.com/office/drawing/2014/main" id="{C0D11AFE-6677-43AF-A0D4-21DBFAE5CBF1}"/>
              </a:ext>
            </a:extLst>
          </p:cNvPr>
          <p:cNvPicPr>
            <a:picLocks noChangeAspect="1"/>
          </p:cNvPicPr>
          <p:nvPr/>
        </p:nvPicPr>
        <p:blipFill>
          <a:blip r:embed="rId3"/>
          <a:stretch>
            <a:fillRect/>
          </a:stretch>
        </p:blipFill>
        <p:spPr>
          <a:xfrm>
            <a:off x="1176988" y="221271"/>
            <a:ext cx="8284842" cy="744432"/>
          </a:xfrm>
          <a:prstGeom prst="rect">
            <a:avLst/>
          </a:prstGeom>
        </p:spPr>
      </p:pic>
      <p:sp>
        <p:nvSpPr>
          <p:cNvPr id="3" name="Espace réservé du contenu 2">
            <a:extLst>
              <a:ext uri="{FF2B5EF4-FFF2-40B4-BE49-F238E27FC236}">
                <a16:creationId xmlns:a16="http://schemas.microsoft.com/office/drawing/2014/main" id="{BC9388BA-D983-42AE-8723-D8DA13CDE92C}"/>
              </a:ext>
            </a:extLst>
          </p:cNvPr>
          <p:cNvSpPr txBox="1">
            <a:spLocks/>
          </p:cNvSpPr>
          <p:nvPr/>
        </p:nvSpPr>
        <p:spPr>
          <a:xfrm>
            <a:off x="306123" y="367728"/>
            <a:ext cx="9802312" cy="559791"/>
          </a:xfrm>
          <a:prstGeom prst="rect">
            <a:avLst/>
          </a:prstGeom>
          <a:noFill/>
          <a:ln>
            <a:noFill/>
          </a:ln>
        </p:spPr>
        <p:txBody>
          <a:bodyPr vert="horz" lIns="100796" tIns="50398" rIns="100796" bIns="50398"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ctr">
              <a:buNone/>
            </a:pPr>
            <a:r>
              <a:rPr lang="fr-FR" sz="2425" b="1" dirty="0">
                <a:solidFill>
                  <a:schemeClr val="bg1"/>
                </a:solidFill>
                <a:latin typeface="Ink Free" panose="03080402000500000000" pitchFamily="66" charset="0"/>
                <a:cs typeface="Arial" panose="020B0604020202020204" pitchFamily="34" charset="0"/>
              </a:rPr>
              <a:t>OUR VALUES</a:t>
            </a:r>
          </a:p>
        </p:txBody>
      </p:sp>
      <p:pic>
        <p:nvPicPr>
          <p:cNvPr id="7" name="Image 6">
            <a:extLst>
              <a:ext uri="{FF2B5EF4-FFF2-40B4-BE49-F238E27FC236}">
                <a16:creationId xmlns:a16="http://schemas.microsoft.com/office/drawing/2014/main" id="{729E1FC8-EF4D-4426-8AA6-08A7D3656BF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710" y="6336724"/>
            <a:ext cx="2100626" cy="1486325"/>
          </a:xfrm>
          <a:prstGeom prst="rect">
            <a:avLst/>
          </a:prstGeom>
        </p:spPr>
      </p:pic>
      <p:pic>
        <p:nvPicPr>
          <p:cNvPr id="18" name="Image 17">
            <a:extLst>
              <a:ext uri="{FF2B5EF4-FFF2-40B4-BE49-F238E27FC236}">
                <a16:creationId xmlns:a16="http://schemas.microsoft.com/office/drawing/2014/main" id="{5415782A-A425-4C68-925C-452C58125BC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37994" y="1358359"/>
            <a:ext cx="4179964" cy="2939037"/>
          </a:xfrm>
          <a:prstGeom prst="rect">
            <a:avLst/>
          </a:prstGeom>
        </p:spPr>
      </p:pic>
      <p:pic>
        <p:nvPicPr>
          <p:cNvPr id="13" name="Image 12">
            <a:extLst>
              <a:ext uri="{FF2B5EF4-FFF2-40B4-BE49-F238E27FC236}">
                <a16:creationId xmlns:a16="http://schemas.microsoft.com/office/drawing/2014/main" id="{A48CEC70-A1FB-4067-8A88-06F28C15A5D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8760670">
            <a:off x="5938024" y="5936709"/>
            <a:ext cx="843104" cy="879761"/>
          </a:xfrm>
          <a:prstGeom prst="rect">
            <a:avLst/>
          </a:prstGeom>
        </p:spPr>
      </p:pic>
      <p:sp>
        <p:nvSpPr>
          <p:cNvPr id="11" name="Espace réservé du contenu 2">
            <a:extLst>
              <a:ext uri="{FF2B5EF4-FFF2-40B4-BE49-F238E27FC236}">
                <a16:creationId xmlns:a16="http://schemas.microsoft.com/office/drawing/2014/main" id="{DDCB379D-E63C-45D9-A1FF-4B21C0B2D2A7}"/>
              </a:ext>
            </a:extLst>
          </p:cNvPr>
          <p:cNvSpPr txBox="1">
            <a:spLocks/>
          </p:cNvSpPr>
          <p:nvPr/>
        </p:nvSpPr>
        <p:spPr>
          <a:xfrm>
            <a:off x="373855" y="1299095"/>
            <a:ext cx="5548116" cy="4929023"/>
          </a:xfrm>
          <a:prstGeom prst="rect">
            <a:avLst/>
          </a:prstGeom>
        </p:spPr>
        <p:txBody>
          <a:bodyPr vert="horz" lIns="100796" tIns="50398" rIns="100796" bIns="50398" rtlCol="0">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algn="just">
              <a:lnSpc>
                <a:spcPct val="120000"/>
              </a:lnSpc>
            </a:pPr>
            <a:r>
              <a:rPr lang="en-GB" sz="1350" dirty="0">
                <a:solidFill>
                  <a:schemeClr val="bg1">
                    <a:lumMod val="65000"/>
                  </a:schemeClr>
                </a:solidFill>
                <a:ea typeface="Verdana" panose="020B0604030504040204" pitchFamily="34" charset="0"/>
                <a:cs typeface="Arial" panose="020B0604020202020204" pitchFamily="34" charset="0"/>
              </a:rPr>
              <a:t>Montessori programme that promotes the awakening, development and well-being of the child, with activities supervised by qualified early childhood professionals, all of whom are continuously trained in this pedagogy.</a:t>
            </a:r>
          </a:p>
          <a:p>
            <a:pPr marL="0" indent="0" algn="just">
              <a:lnSpc>
                <a:spcPct val="120000"/>
              </a:lnSpc>
              <a:buNone/>
            </a:pPr>
            <a:endParaRPr lang="en-GB" sz="1350" dirty="0">
              <a:solidFill>
                <a:schemeClr val="bg1">
                  <a:lumMod val="65000"/>
                </a:schemeClr>
              </a:solidFill>
              <a:ea typeface="Verdana" panose="020B0604030504040204" pitchFamily="34" charset="0"/>
              <a:cs typeface="Arial" panose="020B0604020202020204" pitchFamily="34" charset="0"/>
            </a:endParaRPr>
          </a:p>
          <a:p>
            <a:pPr algn="just">
              <a:lnSpc>
                <a:spcPct val="120000"/>
              </a:lnSpc>
            </a:pPr>
            <a:r>
              <a:rPr lang="en-GB" sz="1350" dirty="0">
                <a:solidFill>
                  <a:schemeClr val="bg1">
                    <a:lumMod val="65000"/>
                  </a:schemeClr>
                </a:solidFill>
                <a:ea typeface="Verdana" panose="020B0604030504040204" pitchFamily="34" charset="0"/>
                <a:cs typeface="Arial" panose="020B0604020202020204" pitchFamily="34" charset="0"/>
              </a:rPr>
              <a:t>a warm and secure family environment, with spaces designed by specialized architects and furnished with Montessori furniture and educational material, allowing children to develop their concentration, intelligence, talking and senses.</a:t>
            </a:r>
          </a:p>
          <a:p>
            <a:pPr algn="just">
              <a:lnSpc>
                <a:spcPct val="120000"/>
              </a:lnSpc>
            </a:pPr>
            <a:endParaRPr lang="en-GB" sz="1350" dirty="0">
              <a:solidFill>
                <a:schemeClr val="bg1">
                  <a:lumMod val="65000"/>
                </a:schemeClr>
              </a:solidFill>
              <a:ea typeface="Verdana" panose="020B0604030504040204" pitchFamily="34" charset="0"/>
              <a:cs typeface="Arial" panose="020B0604020202020204" pitchFamily="34" charset="0"/>
            </a:endParaRPr>
          </a:p>
          <a:p>
            <a:pPr algn="just">
              <a:lnSpc>
                <a:spcPct val="120000"/>
              </a:lnSpc>
            </a:pPr>
            <a:r>
              <a:rPr lang="en-GB" sz="1350" dirty="0">
                <a:solidFill>
                  <a:schemeClr val="bg1">
                    <a:lumMod val="65000"/>
                  </a:schemeClr>
                </a:solidFill>
                <a:ea typeface="Verdana" panose="020B0604030504040204" pitchFamily="34" charset="0"/>
                <a:cs typeface="Arial" panose="020B0604020202020204" pitchFamily="34" charset="0"/>
              </a:rPr>
              <a:t>a close connection with parents thanks to attentive listening and a mobile application allowing parents to follow their children's activities and progress.</a:t>
            </a:r>
          </a:p>
          <a:p>
            <a:pPr marL="0" indent="0" algn="just">
              <a:lnSpc>
                <a:spcPct val="120000"/>
              </a:lnSpc>
              <a:buNone/>
            </a:pPr>
            <a:endParaRPr lang="en-GB" sz="1350" dirty="0">
              <a:solidFill>
                <a:schemeClr val="bg1">
                  <a:lumMod val="65000"/>
                </a:schemeClr>
              </a:solidFill>
              <a:ea typeface="Verdana" panose="020B0604030504040204" pitchFamily="34" charset="0"/>
              <a:cs typeface="Arial" panose="020B0604020202020204" pitchFamily="34" charset="0"/>
            </a:endParaRPr>
          </a:p>
          <a:p>
            <a:pPr algn="just">
              <a:lnSpc>
                <a:spcPct val="120000"/>
              </a:lnSpc>
            </a:pPr>
            <a:r>
              <a:rPr lang="en-GB" sz="1350" dirty="0">
                <a:solidFill>
                  <a:schemeClr val="bg1">
                    <a:lumMod val="65000"/>
                  </a:schemeClr>
                </a:solidFill>
                <a:ea typeface="Verdana" panose="020B0604030504040204" pitchFamily="34" charset="0"/>
                <a:cs typeface="Arial" panose="020B0604020202020204" pitchFamily="34" charset="0"/>
              </a:rPr>
              <a:t>a special attention to children's nutrition needs by offering meals with organic products validated by an expert in children dietary.</a:t>
            </a:r>
          </a:p>
        </p:txBody>
      </p:sp>
      <p:sp>
        <p:nvSpPr>
          <p:cNvPr id="14" name="ZoneTexte 13">
            <a:extLst>
              <a:ext uri="{FF2B5EF4-FFF2-40B4-BE49-F238E27FC236}">
                <a16:creationId xmlns:a16="http://schemas.microsoft.com/office/drawing/2014/main" id="{2C7B0A35-1C8B-412E-B4BF-E0ED995256FB}"/>
              </a:ext>
            </a:extLst>
          </p:cNvPr>
          <p:cNvSpPr txBox="1"/>
          <p:nvPr/>
        </p:nvSpPr>
        <p:spPr>
          <a:xfrm>
            <a:off x="6137994" y="4537453"/>
            <a:ext cx="4197278" cy="1314912"/>
          </a:xfrm>
          <a:prstGeom prst="rect">
            <a:avLst/>
          </a:prstGeom>
          <a:noFill/>
        </p:spPr>
        <p:txBody>
          <a:bodyPr wrap="square">
            <a:spAutoFit/>
          </a:bodyPr>
          <a:lstStyle/>
          <a:p>
            <a:pPr marL="342900" indent="-342900" algn="just" defTabSz="914400">
              <a:lnSpc>
                <a:spcPct val="120000"/>
              </a:lnSpc>
              <a:spcBef>
                <a:spcPct val="20000"/>
              </a:spcBef>
              <a:buFont typeface="Arial" pitchFamily="34" charset="0"/>
              <a:buChar char="•"/>
            </a:pPr>
            <a:r>
              <a:rPr lang="en-GB" sz="1350" dirty="0">
                <a:solidFill>
                  <a:schemeClr val="bg1">
                    <a:lumMod val="65000"/>
                  </a:schemeClr>
                </a:solidFill>
                <a:latin typeface="+mj-lt"/>
                <a:ea typeface="Verdana" panose="020B0604030504040204" pitchFamily="34" charset="0"/>
                <a:cs typeface="Arial" panose="020B0604020202020204" pitchFamily="34" charset="0"/>
              </a:rPr>
              <a:t>our strong commitment to promote the involvement and well-being of our employees through ongoing training, development opportunities and a pleasant working environment.</a:t>
            </a:r>
          </a:p>
        </p:txBody>
      </p:sp>
    </p:spTree>
    <p:extLst>
      <p:ext uri="{BB962C8B-B14F-4D97-AF65-F5344CB8AC3E}">
        <p14:creationId xmlns:p14="http://schemas.microsoft.com/office/powerpoint/2010/main" val="31277280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78064E81-C132-48C4-B386-1F01012A0162}"/>
              </a:ext>
            </a:extLst>
          </p:cNvPr>
          <p:cNvPicPr>
            <a:picLocks noChangeAspect="1"/>
          </p:cNvPicPr>
          <p:nvPr/>
        </p:nvPicPr>
        <p:blipFill>
          <a:blip r:embed="rId2"/>
          <a:stretch>
            <a:fillRect/>
          </a:stretch>
        </p:blipFill>
        <p:spPr>
          <a:xfrm>
            <a:off x="-1" y="0"/>
            <a:ext cx="10691813" cy="7558270"/>
          </a:xfrm>
          <a:prstGeom prst="rect">
            <a:avLst/>
          </a:prstGeom>
        </p:spPr>
      </p:pic>
      <p:sp>
        <p:nvSpPr>
          <p:cNvPr id="4" name="Espace réservé du numéro de diapositive 3"/>
          <p:cNvSpPr>
            <a:spLocks noGrp="1"/>
          </p:cNvSpPr>
          <p:nvPr>
            <p:ph type="sldNum" sz="quarter" idx="12"/>
          </p:nvPr>
        </p:nvSpPr>
        <p:spPr/>
        <p:txBody>
          <a:bodyPr/>
          <a:lstStyle/>
          <a:p>
            <a:fld id="{CF4668DC-857F-487D-BFFA-8C0CA5037977}" type="slidenum">
              <a:rPr lang="fr-BE" smtClean="0"/>
              <a:t>6</a:t>
            </a:fld>
            <a:endParaRPr lang="fr-BE" dirty="0"/>
          </a:p>
        </p:txBody>
      </p:sp>
      <p:pic>
        <p:nvPicPr>
          <p:cNvPr id="24" name="Image 23">
            <a:extLst>
              <a:ext uri="{FF2B5EF4-FFF2-40B4-BE49-F238E27FC236}">
                <a16:creationId xmlns:a16="http://schemas.microsoft.com/office/drawing/2014/main" id="{DC64E5E1-3336-4D67-85A9-6C3E7AF8053A}"/>
              </a:ext>
            </a:extLst>
          </p:cNvPr>
          <p:cNvPicPr>
            <a:picLocks noChangeAspect="1"/>
          </p:cNvPicPr>
          <p:nvPr/>
        </p:nvPicPr>
        <p:blipFill>
          <a:blip r:embed="rId3"/>
          <a:stretch>
            <a:fillRect/>
          </a:stretch>
        </p:blipFill>
        <p:spPr>
          <a:xfrm>
            <a:off x="1596147" y="4366512"/>
            <a:ext cx="1577452" cy="1880466"/>
          </a:xfrm>
          <a:prstGeom prst="rect">
            <a:avLst/>
          </a:prstGeom>
        </p:spPr>
      </p:pic>
      <p:pic>
        <p:nvPicPr>
          <p:cNvPr id="25" name="Image 24">
            <a:extLst>
              <a:ext uri="{FF2B5EF4-FFF2-40B4-BE49-F238E27FC236}">
                <a16:creationId xmlns:a16="http://schemas.microsoft.com/office/drawing/2014/main" id="{6F3B3331-E9EF-4A24-A52A-4D26005EA043}"/>
              </a:ext>
            </a:extLst>
          </p:cNvPr>
          <p:cNvPicPr>
            <a:picLocks noChangeAspect="1"/>
          </p:cNvPicPr>
          <p:nvPr/>
        </p:nvPicPr>
        <p:blipFill>
          <a:blip r:embed="rId4"/>
          <a:stretch>
            <a:fillRect/>
          </a:stretch>
        </p:blipFill>
        <p:spPr>
          <a:xfrm>
            <a:off x="4469593" y="4322914"/>
            <a:ext cx="1657662" cy="1978501"/>
          </a:xfrm>
          <a:prstGeom prst="rect">
            <a:avLst/>
          </a:prstGeom>
        </p:spPr>
      </p:pic>
      <p:pic>
        <p:nvPicPr>
          <p:cNvPr id="26" name="Image 25">
            <a:extLst>
              <a:ext uri="{FF2B5EF4-FFF2-40B4-BE49-F238E27FC236}">
                <a16:creationId xmlns:a16="http://schemas.microsoft.com/office/drawing/2014/main" id="{53569FA5-63BD-4E10-973E-856CBEC6D63D}"/>
              </a:ext>
            </a:extLst>
          </p:cNvPr>
          <p:cNvPicPr>
            <a:picLocks noChangeAspect="1"/>
          </p:cNvPicPr>
          <p:nvPr/>
        </p:nvPicPr>
        <p:blipFill>
          <a:blip r:embed="rId5"/>
          <a:stretch>
            <a:fillRect/>
          </a:stretch>
        </p:blipFill>
        <p:spPr>
          <a:xfrm>
            <a:off x="7201127" y="4340665"/>
            <a:ext cx="1996325" cy="2024009"/>
          </a:xfrm>
          <a:prstGeom prst="rect">
            <a:avLst/>
          </a:prstGeom>
        </p:spPr>
      </p:pic>
      <p:sp>
        <p:nvSpPr>
          <p:cNvPr id="3" name="Rectangle 2">
            <a:extLst>
              <a:ext uri="{FF2B5EF4-FFF2-40B4-BE49-F238E27FC236}">
                <a16:creationId xmlns:a16="http://schemas.microsoft.com/office/drawing/2014/main" id="{139F4618-03CC-B848-9F59-5CC660902488}"/>
              </a:ext>
            </a:extLst>
          </p:cNvPr>
          <p:cNvSpPr/>
          <p:nvPr/>
        </p:nvSpPr>
        <p:spPr>
          <a:xfrm>
            <a:off x="1021354" y="5803326"/>
            <a:ext cx="8702155" cy="5613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96"/>
          </a:p>
        </p:txBody>
      </p:sp>
      <p:pic>
        <p:nvPicPr>
          <p:cNvPr id="5" name="Image 4">
            <a:extLst>
              <a:ext uri="{FF2B5EF4-FFF2-40B4-BE49-F238E27FC236}">
                <a16:creationId xmlns:a16="http://schemas.microsoft.com/office/drawing/2014/main" id="{EB01C7B0-6680-48AD-AAB7-4363E52BB60A}"/>
              </a:ext>
            </a:extLst>
          </p:cNvPr>
          <p:cNvPicPr>
            <a:picLocks noChangeAspect="1"/>
          </p:cNvPicPr>
          <p:nvPr/>
        </p:nvPicPr>
        <p:blipFill>
          <a:blip r:embed="rId6"/>
          <a:stretch>
            <a:fillRect/>
          </a:stretch>
        </p:blipFill>
        <p:spPr>
          <a:xfrm>
            <a:off x="1176988" y="221271"/>
            <a:ext cx="8284842" cy="744432"/>
          </a:xfrm>
          <a:prstGeom prst="rect">
            <a:avLst/>
          </a:prstGeom>
        </p:spPr>
      </p:pic>
      <p:sp>
        <p:nvSpPr>
          <p:cNvPr id="6" name="Espace réservé du contenu 2">
            <a:extLst>
              <a:ext uri="{FF2B5EF4-FFF2-40B4-BE49-F238E27FC236}">
                <a16:creationId xmlns:a16="http://schemas.microsoft.com/office/drawing/2014/main" id="{B2555578-B409-418C-BD15-4D08FE9177FE}"/>
              </a:ext>
            </a:extLst>
          </p:cNvPr>
          <p:cNvSpPr txBox="1">
            <a:spLocks/>
          </p:cNvSpPr>
          <p:nvPr/>
        </p:nvSpPr>
        <p:spPr>
          <a:xfrm>
            <a:off x="305346" y="367728"/>
            <a:ext cx="9802312" cy="559791"/>
          </a:xfrm>
          <a:prstGeom prst="rect">
            <a:avLst/>
          </a:prstGeom>
          <a:noFill/>
          <a:ln>
            <a:noFill/>
          </a:ln>
        </p:spPr>
        <p:txBody>
          <a:bodyPr vert="horz" lIns="100796" tIns="50398" rIns="100796" bIns="50398"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ctr">
              <a:buNone/>
            </a:pPr>
            <a:r>
              <a:rPr lang="en-GB" sz="2425" b="1" dirty="0">
                <a:solidFill>
                  <a:schemeClr val="bg1"/>
                </a:solidFill>
                <a:latin typeface="Ink Free" panose="03080402000500000000" pitchFamily="66" charset="0"/>
                <a:cs typeface="Arial" panose="020B0604020202020204" pitchFamily="34" charset="0"/>
              </a:rPr>
              <a:t>A MONTESSORI NEOKIDS NURSERY IT IS …</a:t>
            </a:r>
          </a:p>
        </p:txBody>
      </p:sp>
      <p:pic>
        <p:nvPicPr>
          <p:cNvPr id="12" name="Image 11">
            <a:extLst>
              <a:ext uri="{FF2B5EF4-FFF2-40B4-BE49-F238E27FC236}">
                <a16:creationId xmlns:a16="http://schemas.microsoft.com/office/drawing/2014/main" id="{527448F5-02BC-4939-B83D-5F182D6B676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8710" y="6336724"/>
            <a:ext cx="2100626" cy="1486325"/>
          </a:xfrm>
          <a:prstGeom prst="rect">
            <a:avLst/>
          </a:prstGeom>
        </p:spPr>
      </p:pic>
      <p:sp>
        <p:nvSpPr>
          <p:cNvPr id="15" name="Espace réservé du contenu 2">
            <a:extLst>
              <a:ext uri="{FF2B5EF4-FFF2-40B4-BE49-F238E27FC236}">
                <a16:creationId xmlns:a16="http://schemas.microsoft.com/office/drawing/2014/main" id="{DBB29A0C-7672-46C8-B0D7-6FCE1E79D0FD}"/>
              </a:ext>
            </a:extLst>
          </p:cNvPr>
          <p:cNvSpPr txBox="1">
            <a:spLocks/>
          </p:cNvSpPr>
          <p:nvPr/>
        </p:nvSpPr>
        <p:spPr>
          <a:xfrm>
            <a:off x="763590" y="1534299"/>
            <a:ext cx="9111638" cy="2789809"/>
          </a:xfrm>
          <a:prstGeom prst="rect">
            <a:avLst/>
          </a:prstGeom>
        </p:spPr>
        <p:txBody>
          <a:bodyPr vert="horz" lIns="100796" tIns="50398" rIns="100796" bIns="50398"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algn="just"/>
            <a:r>
              <a:rPr lang="en-GB" sz="1350" dirty="0">
                <a:solidFill>
                  <a:schemeClr val="bg1">
                    <a:lumMod val="65000"/>
                  </a:schemeClr>
                </a:solidFill>
                <a:cs typeface="Arial" panose="020B0604020202020204" pitchFamily="34" charset="0"/>
              </a:rPr>
              <a:t>The MONTESSORI NEOKIDS nursery is a private structure ideally located on the ground floor with an outdoor space, which can accommodate children from 10 weeks to 6 years old in regular or occasional, full-time or part-time care.</a:t>
            </a:r>
          </a:p>
          <a:p>
            <a:pPr algn="just"/>
            <a:endParaRPr lang="en-GB" sz="1350" dirty="0">
              <a:solidFill>
                <a:schemeClr val="bg1">
                  <a:lumMod val="65000"/>
                </a:schemeClr>
              </a:solidFill>
              <a:cs typeface="Arial" panose="020B0604020202020204" pitchFamily="34" charset="0"/>
            </a:endParaRPr>
          </a:p>
          <a:p>
            <a:pPr algn="just"/>
            <a:r>
              <a:rPr lang="en-GB" sz="1350" dirty="0">
                <a:solidFill>
                  <a:schemeClr val="bg1">
                    <a:lumMod val="65000"/>
                  </a:schemeClr>
                </a:solidFill>
                <a:cs typeface="Arial" panose="020B0604020202020204" pitchFamily="34" charset="0"/>
              </a:rPr>
              <a:t>A team of qualified professionals, graduated and experienced in early childhood, all trained in Montessori pedagogy, ensures on a daily basis in a human-sized setting the safety, well-being and development of the toddlers in its care.</a:t>
            </a:r>
          </a:p>
          <a:p>
            <a:pPr algn="just"/>
            <a:endParaRPr lang="en-GB" sz="1350" dirty="0">
              <a:solidFill>
                <a:schemeClr val="bg1">
                  <a:lumMod val="65000"/>
                </a:schemeClr>
              </a:solidFill>
              <a:cs typeface="Arial" panose="020B0604020202020204" pitchFamily="34" charset="0"/>
            </a:endParaRPr>
          </a:p>
          <a:p>
            <a:pPr algn="just"/>
            <a:r>
              <a:rPr lang="en-GB" sz="1350" dirty="0">
                <a:solidFill>
                  <a:schemeClr val="bg1">
                    <a:lumMod val="65000"/>
                  </a:schemeClr>
                </a:solidFill>
                <a:cs typeface="Arial" panose="020B0604020202020204" pitchFamily="34" charset="0"/>
              </a:rPr>
              <a:t>The children evolve in a warm and secure environment and benefit from the caring and helpfulness of the supervising team.</a:t>
            </a:r>
          </a:p>
        </p:txBody>
      </p:sp>
      <p:sp>
        <p:nvSpPr>
          <p:cNvPr id="17" name="ZoneTexte 16">
            <a:extLst>
              <a:ext uri="{FF2B5EF4-FFF2-40B4-BE49-F238E27FC236}">
                <a16:creationId xmlns:a16="http://schemas.microsoft.com/office/drawing/2014/main" id="{5C4DD902-658A-48EC-9D4E-AC40C37021A1}"/>
              </a:ext>
            </a:extLst>
          </p:cNvPr>
          <p:cNvSpPr txBox="1"/>
          <p:nvPr/>
        </p:nvSpPr>
        <p:spPr>
          <a:xfrm>
            <a:off x="3603350" y="5805496"/>
            <a:ext cx="3384376" cy="492443"/>
          </a:xfrm>
          <a:prstGeom prst="rect">
            <a:avLst/>
          </a:prstGeom>
          <a:noFill/>
        </p:spPr>
        <p:txBody>
          <a:bodyPr wrap="square" rtlCol="0">
            <a:spAutoFit/>
          </a:bodyPr>
          <a:lstStyle/>
          <a:p>
            <a:pPr algn="ctr"/>
            <a:r>
              <a:rPr lang="en-GB" sz="1300" dirty="0">
                <a:solidFill>
                  <a:srgbClr val="6098C8"/>
                </a:solidFill>
                <a:latin typeface="Neucha" panose="02000506050000020004" pitchFamily="2" charset="0"/>
              </a:rPr>
              <a:t>An educational project that promotes autonomy, nurturing and well-being</a:t>
            </a:r>
          </a:p>
        </p:txBody>
      </p:sp>
      <p:sp>
        <p:nvSpPr>
          <p:cNvPr id="18" name="ZoneTexte 17">
            <a:extLst>
              <a:ext uri="{FF2B5EF4-FFF2-40B4-BE49-F238E27FC236}">
                <a16:creationId xmlns:a16="http://schemas.microsoft.com/office/drawing/2014/main" id="{2012BBE2-42DD-4F04-A781-077757D6DD13}"/>
              </a:ext>
            </a:extLst>
          </p:cNvPr>
          <p:cNvSpPr txBox="1"/>
          <p:nvPr/>
        </p:nvSpPr>
        <p:spPr>
          <a:xfrm>
            <a:off x="7001039" y="5758679"/>
            <a:ext cx="2743137" cy="692497"/>
          </a:xfrm>
          <a:prstGeom prst="rect">
            <a:avLst/>
          </a:prstGeom>
          <a:noFill/>
        </p:spPr>
        <p:txBody>
          <a:bodyPr wrap="square" rtlCol="0">
            <a:spAutoFit/>
          </a:bodyPr>
          <a:lstStyle/>
          <a:p>
            <a:pPr algn="ctr"/>
            <a:r>
              <a:rPr lang="en-GB" sz="1300" dirty="0">
                <a:solidFill>
                  <a:srgbClr val="6098C8"/>
                </a:solidFill>
                <a:latin typeface="Neucha" panose="02000506050000020004" pitchFamily="2" charset="0"/>
              </a:rPr>
              <a:t>Experienced, graduated and qualified professionals, all trained </a:t>
            </a:r>
          </a:p>
          <a:p>
            <a:pPr algn="ctr"/>
            <a:r>
              <a:rPr lang="en-GB" sz="1300" dirty="0">
                <a:solidFill>
                  <a:srgbClr val="6098C8"/>
                </a:solidFill>
                <a:latin typeface="Neucha" panose="02000506050000020004" pitchFamily="2" charset="0"/>
              </a:rPr>
              <a:t>in Montessori pedagogy</a:t>
            </a:r>
          </a:p>
        </p:txBody>
      </p:sp>
      <p:sp>
        <p:nvSpPr>
          <p:cNvPr id="19" name="TextBox 5">
            <a:extLst>
              <a:ext uri="{FF2B5EF4-FFF2-40B4-BE49-F238E27FC236}">
                <a16:creationId xmlns:a16="http://schemas.microsoft.com/office/drawing/2014/main" id="{DE25DF15-9629-4CA3-88A2-FB4C5134A42F}"/>
              </a:ext>
            </a:extLst>
          </p:cNvPr>
          <p:cNvSpPr txBox="1"/>
          <p:nvPr/>
        </p:nvSpPr>
        <p:spPr>
          <a:xfrm>
            <a:off x="1202942" y="5808972"/>
            <a:ext cx="2363862" cy="492443"/>
          </a:xfrm>
          <a:prstGeom prst="rect">
            <a:avLst/>
          </a:prstGeom>
          <a:noFill/>
        </p:spPr>
        <p:txBody>
          <a:bodyPr wrap="square" rtlCol="0">
            <a:spAutoFit/>
          </a:bodyPr>
          <a:lstStyle/>
          <a:p>
            <a:pPr algn="ctr"/>
            <a:r>
              <a:rPr lang="en-US" sz="1300" dirty="0">
                <a:solidFill>
                  <a:srgbClr val="6098C8"/>
                </a:solidFill>
                <a:latin typeface="Neucha" panose="02000506050000020004" pitchFamily="2" charset="0"/>
              </a:rPr>
              <a:t>A safe and nurturing environment for children</a:t>
            </a:r>
          </a:p>
        </p:txBody>
      </p:sp>
    </p:spTree>
    <p:extLst>
      <p:ext uri="{BB962C8B-B14F-4D97-AF65-F5344CB8AC3E}">
        <p14:creationId xmlns:p14="http://schemas.microsoft.com/office/powerpoint/2010/main" val="16951819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D854100A-414B-4DCD-9FF7-2000FCBF6E33}"/>
              </a:ext>
            </a:extLst>
          </p:cNvPr>
          <p:cNvPicPr>
            <a:picLocks noChangeAspect="1"/>
          </p:cNvPicPr>
          <p:nvPr/>
        </p:nvPicPr>
        <p:blipFill>
          <a:blip r:embed="rId2"/>
          <a:stretch>
            <a:fillRect/>
          </a:stretch>
        </p:blipFill>
        <p:spPr>
          <a:xfrm>
            <a:off x="-1" y="0"/>
            <a:ext cx="10691813" cy="7558270"/>
          </a:xfrm>
          <a:prstGeom prst="rect">
            <a:avLst/>
          </a:prstGeom>
        </p:spPr>
      </p:pic>
      <p:sp>
        <p:nvSpPr>
          <p:cNvPr id="4" name="Espace réservé du numéro de diapositive 3"/>
          <p:cNvSpPr>
            <a:spLocks noGrp="1"/>
          </p:cNvSpPr>
          <p:nvPr>
            <p:ph type="sldNum" sz="quarter" idx="4294967295"/>
          </p:nvPr>
        </p:nvSpPr>
        <p:spPr>
          <a:xfrm>
            <a:off x="9723508" y="7006701"/>
            <a:ext cx="619473" cy="402483"/>
          </a:xfrm>
        </p:spPr>
        <p:txBody>
          <a:bodyPr/>
          <a:lstStyle/>
          <a:p>
            <a:fld id="{CF4668DC-857F-487D-BFFA-8C0CA5037977}" type="slidenum">
              <a:rPr lang="fr-BE" smtClean="0"/>
              <a:t>7</a:t>
            </a:fld>
            <a:endParaRPr lang="fr-BE" dirty="0"/>
          </a:p>
        </p:txBody>
      </p:sp>
      <p:pic>
        <p:nvPicPr>
          <p:cNvPr id="5" name="Image 4">
            <a:extLst>
              <a:ext uri="{FF2B5EF4-FFF2-40B4-BE49-F238E27FC236}">
                <a16:creationId xmlns:a16="http://schemas.microsoft.com/office/drawing/2014/main" id="{0185E054-D3E0-4C60-BD36-C7A718D2B628}"/>
              </a:ext>
            </a:extLst>
          </p:cNvPr>
          <p:cNvPicPr>
            <a:picLocks noChangeAspect="1"/>
          </p:cNvPicPr>
          <p:nvPr/>
        </p:nvPicPr>
        <p:blipFill>
          <a:blip r:embed="rId3"/>
          <a:stretch>
            <a:fillRect/>
          </a:stretch>
        </p:blipFill>
        <p:spPr>
          <a:xfrm>
            <a:off x="1176988" y="221271"/>
            <a:ext cx="8284842" cy="744432"/>
          </a:xfrm>
          <a:prstGeom prst="rect">
            <a:avLst/>
          </a:prstGeom>
        </p:spPr>
      </p:pic>
      <p:sp>
        <p:nvSpPr>
          <p:cNvPr id="8" name="Espace réservé du contenu 2">
            <a:extLst>
              <a:ext uri="{FF2B5EF4-FFF2-40B4-BE49-F238E27FC236}">
                <a16:creationId xmlns:a16="http://schemas.microsoft.com/office/drawing/2014/main" id="{BC8F36EB-A400-499E-A040-419C2CA06594}"/>
              </a:ext>
            </a:extLst>
          </p:cNvPr>
          <p:cNvSpPr txBox="1">
            <a:spLocks/>
          </p:cNvSpPr>
          <p:nvPr/>
        </p:nvSpPr>
        <p:spPr>
          <a:xfrm>
            <a:off x="306123" y="367728"/>
            <a:ext cx="9802312" cy="559791"/>
          </a:xfrm>
          <a:prstGeom prst="rect">
            <a:avLst/>
          </a:prstGeom>
          <a:noFill/>
          <a:ln>
            <a:noFill/>
          </a:ln>
        </p:spPr>
        <p:txBody>
          <a:bodyPr vert="horz" lIns="100796" tIns="50398" rIns="100796" bIns="50398"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ctr">
              <a:buNone/>
            </a:pPr>
            <a:r>
              <a:rPr lang="fr-FR" sz="2425" b="1" dirty="0">
                <a:solidFill>
                  <a:schemeClr val="bg1"/>
                </a:solidFill>
                <a:latin typeface="Ink Free" panose="03080402000500000000" pitchFamily="66" charset="0"/>
                <a:cs typeface="Arial" panose="020B0604020202020204" pitchFamily="34" charset="0"/>
              </a:rPr>
              <a:t>AN EXPERIMENTED TEAM </a:t>
            </a:r>
          </a:p>
        </p:txBody>
      </p:sp>
      <p:sp>
        <p:nvSpPr>
          <p:cNvPr id="19" name="ZoneTexte 18">
            <a:extLst>
              <a:ext uri="{FF2B5EF4-FFF2-40B4-BE49-F238E27FC236}">
                <a16:creationId xmlns:a16="http://schemas.microsoft.com/office/drawing/2014/main" id="{2351A45F-4C7F-4EB2-91B3-61EA7F343D5E}"/>
              </a:ext>
            </a:extLst>
          </p:cNvPr>
          <p:cNvSpPr txBox="1"/>
          <p:nvPr/>
        </p:nvSpPr>
        <p:spPr>
          <a:xfrm>
            <a:off x="359350" y="1502020"/>
            <a:ext cx="9645464" cy="523220"/>
          </a:xfrm>
          <a:prstGeom prst="rect">
            <a:avLst/>
          </a:prstGeom>
          <a:noFill/>
        </p:spPr>
        <p:txBody>
          <a:bodyPr wrap="square">
            <a:spAutoFit/>
          </a:bodyPr>
          <a:lstStyle/>
          <a:p>
            <a:pPr marL="0" indent="0" algn="just">
              <a:buNone/>
            </a:pPr>
            <a:r>
              <a:rPr lang="en-US" sz="1350" dirty="0">
                <a:solidFill>
                  <a:schemeClr val="bg1">
                    <a:lumMod val="65000"/>
                  </a:schemeClr>
                </a:solidFill>
                <a:latin typeface="+mj-lt"/>
                <a:cs typeface="Arial" panose="020B0604020202020204" pitchFamily="34" charset="0"/>
              </a:rPr>
              <a:t>The Neokids team works every day to develop and manage the first network of Montessori Nurseries guaranteeing the quality of care and development of toddlers to the delight of parents. </a:t>
            </a:r>
          </a:p>
        </p:txBody>
      </p:sp>
      <p:grpSp>
        <p:nvGrpSpPr>
          <p:cNvPr id="18" name="Groupe 17">
            <a:extLst>
              <a:ext uri="{FF2B5EF4-FFF2-40B4-BE49-F238E27FC236}">
                <a16:creationId xmlns:a16="http://schemas.microsoft.com/office/drawing/2014/main" id="{F53F89F6-91D6-4668-9F8E-628446E92FAA}"/>
              </a:ext>
            </a:extLst>
          </p:cNvPr>
          <p:cNvGrpSpPr/>
          <p:nvPr/>
        </p:nvGrpSpPr>
        <p:grpSpPr>
          <a:xfrm rot="20995624">
            <a:off x="498074" y="2734452"/>
            <a:ext cx="4896544" cy="2488761"/>
            <a:chOff x="2465586" y="1717368"/>
            <a:chExt cx="6637925" cy="1749715"/>
          </a:xfrm>
        </p:grpSpPr>
        <p:pic>
          <p:nvPicPr>
            <p:cNvPr id="9" name="Image 8">
              <a:extLst>
                <a:ext uri="{FF2B5EF4-FFF2-40B4-BE49-F238E27FC236}">
                  <a16:creationId xmlns:a16="http://schemas.microsoft.com/office/drawing/2014/main" id="{8964DE9D-450F-4BF3-8EED-8AEF0D3051FE}"/>
                </a:ext>
              </a:extLst>
            </p:cNvPr>
            <p:cNvPicPr>
              <a:picLocks noChangeAspect="1"/>
            </p:cNvPicPr>
            <p:nvPr/>
          </p:nvPicPr>
          <p:blipFill>
            <a:blip r:embed="rId4"/>
            <a:stretch>
              <a:fillRect/>
            </a:stretch>
          </p:blipFill>
          <p:spPr>
            <a:xfrm>
              <a:off x="2465586" y="1882907"/>
              <a:ext cx="6637925" cy="1584176"/>
            </a:xfrm>
            <a:prstGeom prst="rect">
              <a:avLst/>
            </a:prstGeom>
          </p:spPr>
        </p:pic>
        <p:sp>
          <p:nvSpPr>
            <p:cNvPr id="23" name="ZoneTexte 22">
              <a:extLst>
                <a:ext uri="{FF2B5EF4-FFF2-40B4-BE49-F238E27FC236}">
                  <a16:creationId xmlns:a16="http://schemas.microsoft.com/office/drawing/2014/main" id="{87C57A98-F033-4BB1-BB45-2E685A7F4DAB}"/>
                </a:ext>
              </a:extLst>
            </p:cNvPr>
            <p:cNvSpPr txBox="1"/>
            <p:nvPr/>
          </p:nvSpPr>
          <p:spPr>
            <a:xfrm>
              <a:off x="2949416" y="1717368"/>
              <a:ext cx="5839241" cy="1629126"/>
            </a:xfrm>
            <a:prstGeom prst="rect">
              <a:avLst/>
            </a:prstGeom>
            <a:noFill/>
          </p:spPr>
          <p:txBody>
            <a:bodyPr wrap="square">
              <a:spAutoFit/>
            </a:bodyPr>
            <a:lstStyle/>
            <a:p>
              <a:pPr marL="0" indent="0" algn="ctr">
                <a:lnSpc>
                  <a:spcPts val="2200"/>
                </a:lnSpc>
                <a:buNone/>
              </a:pPr>
              <a:endParaRPr lang="fr-FR" sz="1600" b="1" dirty="0">
                <a:solidFill>
                  <a:schemeClr val="bg1"/>
                </a:solidFill>
                <a:latin typeface="Ink Free" panose="03080402000500000000" pitchFamily="66" charset="0"/>
                <a:cs typeface="Arial" panose="020B0604020202020204" pitchFamily="34" charset="0"/>
              </a:endParaRPr>
            </a:p>
            <a:p>
              <a:pPr marL="0" indent="0">
                <a:lnSpc>
                  <a:spcPts val="2200"/>
                </a:lnSpc>
                <a:buNone/>
              </a:pPr>
              <a:r>
                <a:rPr lang="fr-FR" sz="1600" b="1" dirty="0">
                  <a:solidFill>
                    <a:schemeClr val="accent3"/>
                  </a:solidFill>
                  <a:latin typeface="Ink Free" panose="03080402000500000000" pitchFamily="66" charset="0"/>
                  <a:cs typeface="Arial" panose="020B0604020202020204" pitchFamily="34" charset="0"/>
                </a:rPr>
                <a:t>	        OUR TEAM</a:t>
              </a:r>
              <a:endParaRPr lang="fr-FR" sz="1800" b="1" dirty="0">
                <a:solidFill>
                  <a:schemeClr val="accent3"/>
                </a:solidFill>
                <a:latin typeface="Ink Free" panose="03080402000500000000" pitchFamily="66" charset="0"/>
                <a:cs typeface="Arial" panose="020B0604020202020204" pitchFamily="34" charset="0"/>
              </a:endParaRPr>
            </a:p>
            <a:p>
              <a:pPr marL="0" indent="0">
                <a:lnSpc>
                  <a:spcPts val="2200"/>
                </a:lnSpc>
                <a:buNone/>
              </a:pPr>
              <a:endParaRPr lang="fr-FR" sz="1350" dirty="0">
                <a:solidFill>
                  <a:schemeClr val="bg1"/>
                </a:solidFill>
                <a:latin typeface="+mj-lt"/>
                <a:cs typeface="Arial" panose="020B0604020202020204" pitchFamily="34" charset="0"/>
              </a:endParaRPr>
            </a:p>
            <a:p>
              <a:pPr marL="285750" indent="-285750">
                <a:lnSpc>
                  <a:spcPts val="2200"/>
                </a:lnSpc>
                <a:buFont typeface="Courier New" panose="02070309020205020404" pitchFamily="49" charset="0"/>
                <a:buChar char="o"/>
              </a:pPr>
              <a:r>
                <a:rPr lang="en-US" sz="1350" dirty="0">
                  <a:solidFill>
                    <a:schemeClr val="bg1"/>
                  </a:solidFill>
                  <a:latin typeface="+mj-lt"/>
                  <a:cs typeface="Arial" panose="020B0604020202020204" pitchFamily="34" charset="0"/>
                </a:rPr>
                <a:t>a development </a:t>
              </a:r>
              <a:r>
                <a:rPr lang="en-US" sz="1350" dirty="0" err="1">
                  <a:solidFill>
                    <a:schemeClr val="bg1"/>
                  </a:solidFill>
                  <a:latin typeface="+mj-lt"/>
                  <a:cs typeface="Arial" panose="020B0604020202020204" pitchFamily="34" charset="0"/>
                </a:rPr>
                <a:t>centre</a:t>
              </a:r>
              <a:r>
                <a:rPr lang="en-US" sz="1350" dirty="0">
                  <a:solidFill>
                    <a:schemeClr val="bg1"/>
                  </a:solidFill>
                  <a:latin typeface="+mj-lt"/>
                  <a:cs typeface="Arial" panose="020B0604020202020204" pitchFamily="34" charset="0"/>
                </a:rPr>
                <a:t> with 4 employees</a:t>
              </a:r>
            </a:p>
            <a:p>
              <a:pPr marL="285750" indent="-285750">
                <a:lnSpc>
                  <a:spcPts val="2200"/>
                </a:lnSpc>
                <a:buFont typeface="Courier New" panose="02070309020205020404" pitchFamily="49" charset="0"/>
                <a:buChar char="o"/>
              </a:pPr>
              <a:r>
                <a:rPr lang="en-US" sz="1350" dirty="0">
                  <a:solidFill>
                    <a:schemeClr val="bg1"/>
                  </a:solidFill>
                  <a:latin typeface="+mj-lt"/>
                  <a:cs typeface="Arial" panose="020B0604020202020204" pitchFamily="34" charset="0"/>
                </a:rPr>
                <a:t>an operating division with 5 employees</a:t>
              </a:r>
            </a:p>
            <a:p>
              <a:pPr marL="285750" indent="-285750">
                <a:lnSpc>
                  <a:spcPts val="2200"/>
                </a:lnSpc>
                <a:buFont typeface="Courier New" panose="02070309020205020404" pitchFamily="49" charset="0"/>
                <a:buChar char="o"/>
              </a:pPr>
              <a:r>
                <a:rPr lang="en-US" sz="1350" dirty="0">
                  <a:solidFill>
                    <a:schemeClr val="bg1"/>
                  </a:solidFill>
                  <a:latin typeface="+mj-lt"/>
                  <a:cs typeface="Arial" panose="020B0604020202020204" pitchFamily="34" charset="0"/>
                </a:rPr>
                <a:t>an administrative and financial </a:t>
              </a:r>
              <a:r>
                <a:rPr lang="en-US" sz="1350" dirty="0" err="1">
                  <a:solidFill>
                    <a:schemeClr val="bg1"/>
                  </a:solidFill>
                  <a:latin typeface="+mj-lt"/>
                  <a:cs typeface="Arial" panose="020B0604020202020204" pitchFamily="34" charset="0"/>
                </a:rPr>
                <a:t>centre</a:t>
              </a:r>
              <a:r>
                <a:rPr lang="en-US" sz="1350" dirty="0">
                  <a:solidFill>
                    <a:schemeClr val="bg1"/>
                  </a:solidFill>
                  <a:latin typeface="+mj-lt"/>
                  <a:cs typeface="Arial" panose="020B0604020202020204" pitchFamily="34" charset="0"/>
                </a:rPr>
                <a:t> with 3 employees</a:t>
              </a:r>
            </a:p>
            <a:p>
              <a:pPr marL="285750" indent="-285750">
                <a:lnSpc>
                  <a:spcPts val="2200"/>
                </a:lnSpc>
                <a:buFont typeface="Courier New" panose="02070309020205020404" pitchFamily="49" charset="0"/>
                <a:buChar char="o"/>
              </a:pPr>
              <a:r>
                <a:rPr lang="en-US" sz="1350" dirty="0">
                  <a:solidFill>
                    <a:schemeClr val="bg1"/>
                  </a:solidFill>
                  <a:latin typeface="+mj-lt"/>
                  <a:cs typeface="Arial" panose="020B0604020202020204" pitchFamily="34" charset="0"/>
                </a:rPr>
                <a:t>an educational </a:t>
              </a:r>
              <a:r>
                <a:rPr lang="en-US" sz="1350" dirty="0" err="1">
                  <a:solidFill>
                    <a:schemeClr val="bg1"/>
                  </a:solidFill>
                  <a:latin typeface="+mj-lt"/>
                  <a:cs typeface="Arial" panose="020B0604020202020204" pitchFamily="34" charset="0"/>
                </a:rPr>
                <a:t>centre</a:t>
              </a:r>
              <a:r>
                <a:rPr lang="en-US" sz="1350" dirty="0">
                  <a:solidFill>
                    <a:schemeClr val="bg1"/>
                  </a:solidFill>
                  <a:latin typeface="+mj-lt"/>
                  <a:cs typeface="Arial" panose="020B0604020202020204" pitchFamily="34" charset="0"/>
                </a:rPr>
                <a:t> with a staff of 3 </a:t>
              </a:r>
              <a:endParaRPr lang="fr-FR" sz="1350" dirty="0">
                <a:solidFill>
                  <a:schemeClr val="bg1"/>
                </a:solidFill>
                <a:latin typeface="+mj-lt"/>
                <a:cs typeface="Arial" panose="020B0604020202020204" pitchFamily="34" charset="0"/>
              </a:endParaRPr>
            </a:p>
          </p:txBody>
        </p:sp>
      </p:grpSp>
      <p:pic>
        <p:nvPicPr>
          <p:cNvPr id="12" name="Image 11">
            <a:extLst>
              <a:ext uri="{FF2B5EF4-FFF2-40B4-BE49-F238E27FC236}">
                <a16:creationId xmlns:a16="http://schemas.microsoft.com/office/drawing/2014/main" id="{7DB44DE1-662F-488E-B030-059FABD74D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10561">
            <a:off x="5215137" y="559527"/>
            <a:ext cx="5106570" cy="8401949"/>
          </a:xfrm>
          <a:prstGeom prst="rect">
            <a:avLst/>
          </a:prstGeom>
        </p:spPr>
      </p:pic>
      <p:sp>
        <p:nvSpPr>
          <p:cNvPr id="13" name="ZoneTexte 12">
            <a:extLst>
              <a:ext uri="{FF2B5EF4-FFF2-40B4-BE49-F238E27FC236}">
                <a16:creationId xmlns:a16="http://schemas.microsoft.com/office/drawing/2014/main" id="{76238CE6-4A01-4384-88F4-69D208FF5F68}"/>
              </a:ext>
            </a:extLst>
          </p:cNvPr>
          <p:cNvSpPr txBox="1"/>
          <p:nvPr/>
        </p:nvSpPr>
        <p:spPr>
          <a:xfrm rot="355060">
            <a:off x="6083310" y="3808249"/>
            <a:ext cx="3479902" cy="2612190"/>
          </a:xfrm>
          <a:prstGeom prst="rect">
            <a:avLst/>
          </a:prstGeom>
          <a:noFill/>
        </p:spPr>
        <p:txBody>
          <a:bodyPr wrap="square">
            <a:spAutoFit/>
          </a:bodyPr>
          <a:lstStyle/>
          <a:p>
            <a:pPr marL="0" indent="0" algn="just">
              <a:lnSpc>
                <a:spcPts val="1800"/>
              </a:lnSpc>
              <a:buNone/>
            </a:pPr>
            <a:r>
              <a:rPr lang="en-US" sz="1350" b="1" dirty="0">
                <a:solidFill>
                  <a:schemeClr val="bg1">
                    <a:lumMod val="65000"/>
                  </a:schemeClr>
                </a:solidFill>
                <a:latin typeface="+mj-lt"/>
                <a:cs typeface="Arial" panose="020B0604020202020204" pitchFamily="34" charset="0"/>
              </a:rPr>
              <a:t>Sylvie </a:t>
            </a:r>
            <a:r>
              <a:rPr lang="en-US" sz="1350" b="1" dirty="0" err="1">
                <a:solidFill>
                  <a:schemeClr val="bg1">
                    <a:lumMod val="65000"/>
                  </a:schemeClr>
                </a:solidFill>
                <a:latin typeface="+mj-lt"/>
                <a:cs typeface="Arial" panose="020B0604020202020204" pitchFamily="34" charset="0"/>
              </a:rPr>
              <a:t>d'Esclaibes</a:t>
            </a:r>
            <a:r>
              <a:rPr lang="en-US" sz="1350" b="1" dirty="0">
                <a:solidFill>
                  <a:schemeClr val="bg1">
                    <a:lumMod val="65000"/>
                  </a:schemeClr>
                </a:solidFill>
                <a:latin typeface="+mj-lt"/>
                <a:cs typeface="Arial" panose="020B0604020202020204" pitchFamily="34" charset="0"/>
              </a:rPr>
              <a:t> </a:t>
            </a:r>
            <a:r>
              <a:rPr lang="en-US" sz="1350" dirty="0">
                <a:solidFill>
                  <a:schemeClr val="bg1">
                    <a:lumMod val="65000"/>
                  </a:schemeClr>
                </a:solidFill>
                <a:latin typeface="+mj-lt"/>
                <a:cs typeface="Arial" panose="020B0604020202020204" pitchFamily="34" charset="0"/>
              </a:rPr>
              <a:t>is the pedagogical director of the NeoKids group. </a:t>
            </a:r>
          </a:p>
          <a:p>
            <a:pPr marL="0" indent="0" algn="just">
              <a:lnSpc>
                <a:spcPts val="1800"/>
              </a:lnSpc>
              <a:buNone/>
            </a:pPr>
            <a:endParaRPr lang="en-US" sz="1350" dirty="0">
              <a:solidFill>
                <a:schemeClr val="bg1">
                  <a:lumMod val="65000"/>
                </a:schemeClr>
              </a:solidFill>
              <a:latin typeface="+mj-lt"/>
              <a:cs typeface="Arial" panose="020B0604020202020204" pitchFamily="34" charset="0"/>
            </a:endParaRPr>
          </a:p>
          <a:p>
            <a:pPr marL="0" indent="0" algn="just">
              <a:lnSpc>
                <a:spcPts val="1800"/>
              </a:lnSpc>
              <a:buNone/>
            </a:pPr>
            <a:r>
              <a:rPr lang="en-US" sz="1350" dirty="0">
                <a:solidFill>
                  <a:schemeClr val="bg1">
                    <a:lumMod val="65000"/>
                  </a:schemeClr>
                </a:solidFill>
                <a:latin typeface="+mj-lt"/>
                <a:cs typeface="Arial" panose="020B0604020202020204" pitchFamily="34" charset="0"/>
              </a:rPr>
              <a:t>Sylvie </a:t>
            </a:r>
            <a:r>
              <a:rPr lang="en-US" sz="1350" dirty="0" err="1">
                <a:solidFill>
                  <a:schemeClr val="bg1">
                    <a:lumMod val="65000"/>
                  </a:schemeClr>
                </a:solidFill>
                <a:latin typeface="+mj-lt"/>
                <a:cs typeface="Arial" panose="020B0604020202020204" pitchFamily="34" charset="0"/>
              </a:rPr>
              <a:t>d'Esclaibes</a:t>
            </a:r>
            <a:r>
              <a:rPr lang="en-US" sz="1350" dirty="0">
                <a:solidFill>
                  <a:schemeClr val="bg1">
                    <a:lumMod val="65000"/>
                  </a:schemeClr>
                </a:solidFill>
                <a:latin typeface="+mj-lt"/>
                <a:cs typeface="Arial" panose="020B0604020202020204" pitchFamily="34" charset="0"/>
              </a:rPr>
              <a:t> has an international reputation as the author of numerous books on Montessori pedagogy published all over the world. She manages the largest Montessori training </a:t>
            </a:r>
            <a:r>
              <a:rPr lang="en-US" sz="1350" dirty="0" err="1">
                <a:solidFill>
                  <a:schemeClr val="bg1">
                    <a:lumMod val="65000"/>
                  </a:schemeClr>
                </a:solidFill>
                <a:latin typeface="+mj-lt"/>
                <a:cs typeface="Arial" panose="020B0604020202020204" pitchFamily="34" charset="0"/>
              </a:rPr>
              <a:t>centre</a:t>
            </a:r>
            <a:r>
              <a:rPr lang="en-US" sz="1350" dirty="0">
                <a:solidFill>
                  <a:schemeClr val="bg1">
                    <a:lumMod val="65000"/>
                  </a:schemeClr>
                </a:solidFill>
                <a:latin typeface="+mj-lt"/>
                <a:cs typeface="Arial" panose="020B0604020202020204" pitchFamily="34" charset="0"/>
              </a:rPr>
              <a:t> in Europe and contributes every year to the creation of many Montessori schools in France.</a:t>
            </a:r>
            <a:endParaRPr lang="fr-FR" sz="1350" dirty="0">
              <a:solidFill>
                <a:schemeClr val="bg1">
                  <a:lumMod val="65000"/>
                </a:schemeClr>
              </a:solidFill>
              <a:latin typeface="+mj-lt"/>
              <a:cs typeface="Arial" panose="020B0604020202020204" pitchFamily="34" charset="0"/>
            </a:endParaRPr>
          </a:p>
        </p:txBody>
      </p:sp>
      <p:pic>
        <p:nvPicPr>
          <p:cNvPr id="6" name="Image 5">
            <a:extLst>
              <a:ext uri="{FF2B5EF4-FFF2-40B4-BE49-F238E27FC236}">
                <a16:creationId xmlns:a16="http://schemas.microsoft.com/office/drawing/2014/main" id="{E1C020A3-C61F-4F1F-A84E-70FEF3E162E0}"/>
              </a:ext>
            </a:extLst>
          </p:cNvPr>
          <p:cNvPicPr>
            <a:picLocks noChangeAspect="1"/>
          </p:cNvPicPr>
          <p:nvPr/>
        </p:nvPicPr>
        <p:blipFill>
          <a:blip r:embed="rId6"/>
          <a:stretch>
            <a:fillRect/>
          </a:stretch>
        </p:blipFill>
        <p:spPr>
          <a:xfrm rot="669504">
            <a:off x="7279202" y="2443410"/>
            <a:ext cx="1260000" cy="1260000"/>
          </a:xfrm>
          <a:prstGeom prst="rect">
            <a:avLst/>
          </a:prstGeom>
        </p:spPr>
      </p:pic>
      <p:pic>
        <p:nvPicPr>
          <p:cNvPr id="3" name="Image 2">
            <a:extLst>
              <a:ext uri="{FF2B5EF4-FFF2-40B4-BE49-F238E27FC236}">
                <a16:creationId xmlns:a16="http://schemas.microsoft.com/office/drawing/2014/main" id="{3F13445B-3368-4ECE-9EF1-6B1B2458501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8710" y="6336724"/>
            <a:ext cx="2100626" cy="1486325"/>
          </a:xfrm>
          <a:prstGeom prst="rect">
            <a:avLst/>
          </a:prstGeom>
        </p:spPr>
      </p:pic>
      <p:pic>
        <p:nvPicPr>
          <p:cNvPr id="7" name="Image 6">
            <a:extLst>
              <a:ext uri="{FF2B5EF4-FFF2-40B4-BE49-F238E27FC236}">
                <a16:creationId xmlns:a16="http://schemas.microsoft.com/office/drawing/2014/main" id="{C940CCAB-4582-43AD-922A-DA35CAE2E62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4932441">
            <a:off x="4544562" y="5139447"/>
            <a:ext cx="1383892" cy="1444062"/>
          </a:xfrm>
          <a:prstGeom prst="rect">
            <a:avLst/>
          </a:prstGeom>
        </p:spPr>
      </p:pic>
    </p:spTree>
    <p:extLst>
      <p:ext uri="{BB962C8B-B14F-4D97-AF65-F5344CB8AC3E}">
        <p14:creationId xmlns:p14="http://schemas.microsoft.com/office/powerpoint/2010/main" val="29838720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E02D83BA-9339-46F2-BC92-8F00DB21BCB8}"/>
              </a:ext>
            </a:extLst>
          </p:cNvPr>
          <p:cNvPicPr>
            <a:picLocks noChangeAspect="1"/>
          </p:cNvPicPr>
          <p:nvPr/>
        </p:nvPicPr>
        <p:blipFill>
          <a:blip r:embed="rId2"/>
          <a:stretch>
            <a:fillRect/>
          </a:stretch>
        </p:blipFill>
        <p:spPr>
          <a:xfrm>
            <a:off x="-1" y="0"/>
            <a:ext cx="10691813" cy="7558270"/>
          </a:xfrm>
          <a:prstGeom prst="rect">
            <a:avLst/>
          </a:prstGeom>
        </p:spPr>
      </p:pic>
      <p:pic>
        <p:nvPicPr>
          <p:cNvPr id="9" name="Image 8">
            <a:extLst>
              <a:ext uri="{FF2B5EF4-FFF2-40B4-BE49-F238E27FC236}">
                <a16:creationId xmlns:a16="http://schemas.microsoft.com/office/drawing/2014/main" id="{D68B8FCC-795E-44C8-BCCC-D7E803D08658}"/>
              </a:ext>
            </a:extLst>
          </p:cNvPr>
          <p:cNvPicPr>
            <a:picLocks noChangeAspect="1"/>
          </p:cNvPicPr>
          <p:nvPr/>
        </p:nvPicPr>
        <p:blipFill>
          <a:blip r:embed="rId3"/>
          <a:stretch>
            <a:fillRect/>
          </a:stretch>
        </p:blipFill>
        <p:spPr>
          <a:xfrm>
            <a:off x="1150270" y="305240"/>
            <a:ext cx="8284842" cy="744432"/>
          </a:xfrm>
          <a:prstGeom prst="rect">
            <a:avLst/>
          </a:prstGeom>
        </p:spPr>
      </p:pic>
      <p:sp>
        <p:nvSpPr>
          <p:cNvPr id="4" name="Espace réservé du numéro de diapositive 3"/>
          <p:cNvSpPr>
            <a:spLocks noGrp="1"/>
          </p:cNvSpPr>
          <p:nvPr>
            <p:ph type="sldNum" sz="quarter" idx="12"/>
          </p:nvPr>
        </p:nvSpPr>
        <p:spPr/>
        <p:txBody>
          <a:bodyPr/>
          <a:lstStyle/>
          <a:p>
            <a:fld id="{CF4668DC-857F-487D-BFFA-8C0CA5037977}" type="slidenum">
              <a:rPr lang="fr-BE" smtClean="0"/>
              <a:t>8</a:t>
            </a:fld>
            <a:endParaRPr lang="fr-BE" dirty="0"/>
          </a:p>
        </p:txBody>
      </p:sp>
      <p:pic>
        <p:nvPicPr>
          <p:cNvPr id="19" name="Image 18">
            <a:extLst>
              <a:ext uri="{FF2B5EF4-FFF2-40B4-BE49-F238E27FC236}">
                <a16:creationId xmlns:a16="http://schemas.microsoft.com/office/drawing/2014/main" id="{A54918B3-F18B-474F-A508-10DEC0A4EC77}"/>
              </a:ext>
            </a:extLst>
          </p:cNvPr>
          <p:cNvPicPr>
            <a:picLocks noChangeAspect="1"/>
          </p:cNvPicPr>
          <p:nvPr/>
        </p:nvPicPr>
        <p:blipFill>
          <a:blip r:embed="rId4"/>
          <a:stretch>
            <a:fillRect/>
          </a:stretch>
        </p:blipFill>
        <p:spPr>
          <a:xfrm>
            <a:off x="961838" y="3239920"/>
            <a:ext cx="1822124" cy="907820"/>
          </a:xfrm>
          <a:prstGeom prst="rect">
            <a:avLst/>
          </a:prstGeom>
        </p:spPr>
      </p:pic>
      <p:pic>
        <p:nvPicPr>
          <p:cNvPr id="20" name="Image 19">
            <a:extLst>
              <a:ext uri="{FF2B5EF4-FFF2-40B4-BE49-F238E27FC236}">
                <a16:creationId xmlns:a16="http://schemas.microsoft.com/office/drawing/2014/main" id="{8B100B01-96A2-4EB2-B851-3D16B4EA062A}"/>
              </a:ext>
            </a:extLst>
          </p:cNvPr>
          <p:cNvPicPr>
            <a:picLocks noChangeAspect="1"/>
          </p:cNvPicPr>
          <p:nvPr/>
        </p:nvPicPr>
        <p:blipFill>
          <a:blip r:embed="rId5"/>
          <a:stretch>
            <a:fillRect/>
          </a:stretch>
        </p:blipFill>
        <p:spPr>
          <a:xfrm>
            <a:off x="963206" y="1733891"/>
            <a:ext cx="1820968" cy="821810"/>
          </a:xfrm>
          <a:prstGeom prst="rect">
            <a:avLst/>
          </a:prstGeom>
        </p:spPr>
      </p:pic>
      <p:pic>
        <p:nvPicPr>
          <p:cNvPr id="23" name="Image 22">
            <a:extLst>
              <a:ext uri="{FF2B5EF4-FFF2-40B4-BE49-F238E27FC236}">
                <a16:creationId xmlns:a16="http://schemas.microsoft.com/office/drawing/2014/main" id="{03E169D8-3290-44B0-8D78-AE4A7E129DE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1838" y="4788322"/>
            <a:ext cx="1822124" cy="907820"/>
          </a:xfrm>
          <a:prstGeom prst="rect">
            <a:avLst/>
          </a:prstGeom>
        </p:spPr>
      </p:pic>
      <p:sp>
        <p:nvSpPr>
          <p:cNvPr id="29" name="Espace réservé du contenu 2">
            <a:extLst>
              <a:ext uri="{FF2B5EF4-FFF2-40B4-BE49-F238E27FC236}">
                <a16:creationId xmlns:a16="http://schemas.microsoft.com/office/drawing/2014/main" id="{5686D766-B568-496B-A9C4-0E50025DFE5A}"/>
              </a:ext>
            </a:extLst>
          </p:cNvPr>
          <p:cNvSpPr txBox="1">
            <a:spLocks/>
          </p:cNvSpPr>
          <p:nvPr/>
        </p:nvSpPr>
        <p:spPr>
          <a:xfrm>
            <a:off x="1155969" y="440750"/>
            <a:ext cx="7603174" cy="507832"/>
          </a:xfrm>
          <a:prstGeom prst="rect">
            <a:avLst/>
          </a:prstGeom>
          <a:noFill/>
          <a:ln>
            <a:no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ctr">
              <a:buNone/>
            </a:pPr>
            <a:r>
              <a:rPr lang="en-GB" sz="2425" b="1" dirty="0">
                <a:solidFill>
                  <a:schemeClr val="bg1"/>
                </a:solidFill>
                <a:latin typeface="Ink Free" panose="03080402000500000000" pitchFamily="66" charset="0"/>
                <a:cs typeface="Arial" panose="020B0604020202020204" pitchFamily="34" charset="0"/>
              </a:rPr>
              <a:t>RECOGNIZED PARTNERS IN EARLY CHILDHOOD</a:t>
            </a:r>
          </a:p>
        </p:txBody>
      </p:sp>
      <p:pic>
        <p:nvPicPr>
          <p:cNvPr id="5" name="Image 4">
            <a:extLst>
              <a:ext uri="{FF2B5EF4-FFF2-40B4-BE49-F238E27FC236}">
                <a16:creationId xmlns:a16="http://schemas.microsoft.com/office/drawing/2014/main" id="{2CF87AE0-EA25-4394-A303-5E5B56A7740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8710" y="6336724"/>
            <a:ext cx="2100626" cy="1486325"/>
          </a:xfrm>
          <a:prstGeom prst="rect">
            <a:avLst/>
          </a:prstGeom>
        </p:spPr>
      </p:pic>
      <p:sp>
        <p:nvSpPr>
          <p:cNvPr id="14" name="Espace réservé du contenu 2">
            <a:extLst>
              <a:ext uri="{FF2B5EF4-FFF2-40B4-BE49-F238E27FC236}">
                <a16:creationId xmlns:a16="http://schemas.microsoft.com/office/drawing/2014/main" id="{382172E9-EBBF-4069-9123-8D580EBBF2DD}"/>
              </a:ext>
            </a:extLst>
          </p:cNvPr>
          <p:cNvSpPr txBox="1">
            <a:spLocks/>
          </p:cNvSpPr>
          <p:nvPr/>
        </p:nvSpPr>
        <p:spPr>
          <a:xfrm>
            <a:off x="3473695" y="3419518"/>
            <a:ext cx="6243274" cy="1042995"/>
          </a:xfrm>
          <a:prstGeom prst="rect">
            <a:avLst/>
          </a:prstGeom>
        </p:spPr>
        <p:txBody>
          <a:bodyPr vert="horz" lIns="100796" tIns="50398" rIns="100796" bIns="50398"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just">
              <a:buNone/>
            </a:pPr>
            <a:r>
              <a:rPr lang="en-GB" sz="1350" dirty="0">
                <a:solidFill>
                  <a:schemeClr val="bg1">
                    <a:lumMod val="65000"/>
                  </a:schemeClr>
                </a:solidFill>
                <a:cs typeface="Arial" panose="020B0604020202020204" pitchFamily="34" charset="0"/>
              </a:rPr>
              <a:t>From the feasibility study to the final delivery, </a:t>
            </a:r>
            <a:r>
              <a:rPr lang="en-GB" sz="1350" b="1" dirty="0">
                <a:solidFill>
                  <a:schemeClr val="bg1">
                    <a:lumMod val="65000"/>
                  </a:schemeClr>
                </a:solidFill>
                <a:cs typeface="Arial" panose="020B0604020202020204" pitchFamily="34" charset="0"/>
              </a:rPr>
              <a:t>VELES Conseil &amp; </a:t>
            </a:r>
            <a:r>
              <a:rPr lang="en-GB" sz="1350" b="1" dirty="0" err="1">
                <a:solidFill>
                  <a:schemeClr val="bg1">
                    <a:lumMod val="65000"/>
                  </a:schemeClr>
                </a:solidFill>
                <a:cs typeface="Arial" panose="020B0604020202020204" pitchFamily="34" charset="0"/>
              </a:rPr>
              <a:t>Développement</a:t>
            </a:r>
            <a:r>
              <a:rPr lang="en-GB" sz="1350" dirty="0">
                <a:solidFill>
                  <a:schemeClr val="bg1">
                    <a:lumMod val="65000"/>
                  </a:schemeClr>
                </a:solidFill>
                <a:cs typeface="Arial" panose="020B0604020202020204" pitchFamily="34" charset="0"/>
              </a:rPr>
              <a:t> is expert in advising and supporting in the creation of Childcare Facilities for Young Children.</a:t>
            </a:r>
          </a:p>
        </p:txBody>
      </p:sp>
      <p:sp>
        <p:nvSpPr>
          <p:cNvPr id="15" name="Espace réservé du contenu 2">
            <a:extLst>
              <a:ext uri="{FF2B5EF4-FFF2-40B4-BE49-F238E27FC236}">
                <a16:creationId xmlns:a16="http://schemas.microsoft.com/office/drawing/2014/main" id="{722C4793-CB2F-49FE-A74C-303F5CC7969C}"/>
              </a:ext>
            </a:extLst>
          </p:cNvPr>
          <p:cNvSpPr txBox="1">
            <a:spLocks/>
          </p:cNvSpPr>
          <p:nvPr/>
        </p:nvSpPr>
        <p:spPr>
          <a:xfrm>
            <a:off x="3473698" y="1804940"/>
            <a:ext cx="6243271" cy="1380808"/>
          </a:xfrm>
          <a:prstGeom prst="rect">
            <a:avLst/>
          </a:prstGeom>
        </p:spPr>
        <p:txBody>
          <a:bodyPr vert="horz" lIns="100796" tIns="50398" rIns="100796" bIns="50398"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just">
              <a:buNone/>
            </a:pPr>
            <a:r>
              <a:rPr lang="en-GB" sz="1350" b="1" dirty="0" err="1">
                <a:solidFill>
                  <a:schemeClr val="bg1">
                    <a:lumMod val="65000"/>
                  </a:schemeClr>
                </a:solidFill>
                <a:cs typeface="Arial" panose="020B0604020202020204" pitchFamily="34" charset="0"/>
              </a:rPr>
              <a:t>Apprendre</a:t>
            </a:r>
            <a:r>
              <a:rPr lang="en-GB" sz="1350" b="1" dirty="0">
                <a:solidFill>
                  <a:schemeClr val="bg1">
                    <a:lumMod val="65000"/>
                  </a:schemeClr>
                </a:solidFill>
                <a:cs typeface="Arial" panose="020B0604020202020204" pitchFamily="34" charset="0"/>
              </a:rPr>
              <a:t> Montessori </a:t>
            </a:r>
            <a:r>
              <a:rPr lang="en-GB" sz="1350" dirty="0">
                <a:solidFill>
                  <a:schemeClr val="bg1">
                    <a:lumMod val="65000"/>
                  </a:schemeClr>
                </a:solidFill>
                <a:cs typeface="Arial" panose="020B0604020202020204" pitchFamily="34" charset="0"/>
              </a:rPr>
              <a:t>founded by Sylvie </a:t>
            </a:r>
            <a:r>
              <a:rPr lang="en-GB" sz="1350" dirty="0" err="1">
                <a:solidFill>
                  <a:schemeClr val="bg1">
                    <a:lumMod val="65000"/>
                  </a:schemeClr>
                </a:solidFill>
                <a:cs typeface="Arial" panose="020B0604020202020204" pitchFamily="34" charset="0"/>
              </a:rPr>
              <a:t>d'Esclaibes</a:t>
            </a:r>
            <a:r>
              <a:rPr lang="en-GB" sz="1350" dirty="0">
                <a:solidFill>
                  <a:schemeClr val="bg1">
                    <a:lumMod val="65000"/>
                  </a:schemeClr>
                </a:solidFill>
                <a:cs typeface="Arial" panose="020B0604020202020204" pitchFamily="34" charset="0"/>
              </a:rPr>
              <a:t> in 1997 (founding director of the only Montessori school in France from kindergarten to the </a:t>
            </a:r>
            <a:r>
              <a:rPr lang="en-GB" sz="1350" dirty="0" err="1">
                <a:solidFill>
                  <a:schemeClr val="bg1">
                    <a:lumMod val="65000"/>
                  </a:schemeClr>
                </a:solidFill>
                <a:cs typeface="Arial" panose="020B0604020202020204" pitchFamily="34" charset="0"/>
              </a:rPr>
              <a:t>baccalauréat</a:t>
            </a:r>
            <a:r>
              <a:rPr lang="en-GB" sz="1350" dirty="0">
                <a:solidFill>
                  <a:schemeClr val="bg1">
                    <a:lumMod val="65000"/>
                  </a:schemeClr>
                </a:solidFill>
                <a:cs typeface="Arial" panose="020B0604020202020204" pitchFamily="34" charset="0"/>
              </a:rPr>
              <a:t> secondary graduation) is the fastest growing Montessori pedagogy training organization in France in 2018. </a:t>
            </a:r>
          </a:p>
        </p:txBody>
      </p:sp>
      <p:sp>
        <p:nvSpPr>
          <p:cNvPr id="16" name="Espace réservé du contenu 2">
            <a:extLst>
              <a:ext uri="{FF2B5EF4-FFF2-40B4-BE49-F238E27FC236}">
                <a16:creationId xmlns:a16="http://schemas.microsoft.com/office/drawing/2014/main" id="{90E9C182-4ECB-468E-B9F4-5C25B01BD9F2}"/>
              </a:ext>
            </a:extLst>
          </p:cNvPr>
          <p:cNvSpPr txBox="1">
            <a:spLocks/>
          </p:cNvSpPr>
          <p:nvPr/>
        </p:nvSpPr>
        <p:spPr>
          <a:xfrm>
            <a:off x="3486701" y="4788322"/>
            <a:ext cx="6243274" cy="1042995"/>
          </a:xfrm>
          <a:prstGeom prst="rect">
            <a:avLst/>
          </a:prstGeom>
        </p:spPr>
        <p:txBody>
          <a:bodyPr vert="horz" lIns="100796" tIns="50398" rIns="100796" bIns="50398"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just">
              <a:buNone/>
            </a:pPr>
            <a:r>
              <a:rPr lang="en-GB" sz="1350" b="1" dirty="0">
                <a:solidFill>
                  <a:schemeClr val="bg1">
                    <a:lumMod val="65000"/>
                  </a:schemeClr>
                </a:solidFill>
                <a:cs typeface="Arial" panose="020B0604020202020204" pitchFamily="34" charset="0"/>
              </a:rPr>
              <a:t>Art Montessori </a:t>
            </a:r>
            <a:r>
              <a:rPr lang="en-GB" sz="1350" dirty="0">
                <a:solidFill>
                  <a:schemeClr val="bg1">
                    <a:lumMod val="65000"/>
                  </a:schemeClr>
                </a:solidFill>
                <a:cs typeface="Arial" panose="020B0604020202020204" pitchFamily="34" charset="0"/>
              </a:rPr>
              <a:t>founded by Joël </a:t>
            </a:r>
            <a:r>
              <a:rPr lang="en-GB" sz="1350" dirty="0" err="1">
                <a:solidFill>
                  <a:schemeClr val="bg1">
                    <a:lumMod val="65000"/>
                  </a:schemeClr>
                </a:solidFill>
                <a:cs typeface="Arial" panose="020B0604020202020204" pitchFamily="34" charset="0"/>
              </a:rPr>
              <a:t>Philippin-Stefansen</a:t>
            </a:r>
            <a:r>
              <a:rPr lang="en-GB" sz="1350" dirty="0">
                <a:solidFill>
                  <a:schemeClr val="bg1">
                    <a:lumMod val="65000"/>
                  </a:schemeClr>
                </a:solidFill>
                <a:cs typeface="Arial" panose="020B0604020202020204" pitchFamily="34" charset="0"/>
              </a:rPr>
              <a:t>, Master Craftsman and Meilleur </a:t>
            </a:r>
            <a:r>
              <a:rPr lang="en-GB" sz="1350" dirty="0" err="1">
                <a:solidFill>
                  <a:schemeClr val="bg1">
                    <a:lumMod val="65000"/>
                  </a:schemeClr>
                </a:solidFill>
                <a:cs typeface="Arial" panose="020B0604020202020204" pitchFamily="34" charset="0"/>
              </a:rPr>
              <a:t>Ouvrier</a:t>
            </a:r>
            <a:r>
              <a:rPr lang="en-GB" sz="1350" dirty="0">
                <a:solidFill>
                  <a:schemeClr val="bg1">
                    <a:lumMod val="65000"/>
                  </a:schemeClr>
                </a:solidFill>
                <a:cs typeface="Arial" panose="020B0604020202020204" pitchFamily="34" charset="0"/>
              </a:rPr>
              <a:t> de France (MOF), is specialised in the manufacture of Montessori furniture and educational material.</a:t>
            </a:r>
          </a:p>
        </p:txBody>
      </p:sp>
    </p:spTree>
    <p:extLst>
      <p:ext uri="{BB962C8B-B14F-4D97-AF65-F5344CB8AC3E}">
        <p14:creationId xmlns:p14="http://schemas.microsoft.com/office/powerpoint/2010/main" val="38144290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Image 25">
            <a:extLst>
              <a:ext uri="{FF2B5EF4-FFF2-40B4-BE49-F238E27FC236}">
                <a16:creationId xmlns:a16="http://schemas.microsoft.com/office/drawing/2014/main" id="{1D3E96BD-A08C-4A65-B59C-C5F742F04557}"/>
              </a:ext>
            </a:extLst>
          </p:cNvPr>
          <p:cNvPicPr>
            <a:picLocks noChangeAspect="1"/>
          </p:cNvPicPr>
          <p:nvPr/>
        </p:nvPicPr>
        <p:blipFill>
          <a:blip r:embed="rId2"/>
          <a:stretch>
            <a:fillRect/>
          </a:stretch>
        </p:blipFill>
        <p:spPr>
          <a:xfrm>
            <a:off x="-1" y="0"/>
            <a:ext cx="10691813" cy="7558270"/>
          </a:xfrm>
          <a:prstGeom prst="rect">
            <a:avLst/>
          </a:prstGeom>
        </p:spPr>
      </p:pic>
      <p:sp>
        <p:nvSpPr>
          <p:cNvPr id="4" name="Espace réservé du numéro de diapositive 3"/>
          <p:cNvSpPr>
            <a:spLocks noGrp="1"/>
          </p:cNvSpPr>
          <p:nvPr>
            <p:ph type="sldNum" sz="quarter" idx="12"/>
          </p:nvPr>
        </p:nvSpPr>
        <p:spPr/>
        <p:txBody>
          <a:bodyPr/>
          <a:lstStyle/>
          <a:p>
            <a:fld id="{CF4668DC-857F-487D-BFFA-8C0CA5037977}" type="slidenum">
              <a:rPr lang="en-GB" smtClean="0"/>
              <a:t>9</a:t>
            </a:fld>
            <a:endParaRPr lang="en-GB"/>
          </a:p>
        </p:txBody>
      </p:sp>
      <p:sp>
        <p:nvSpPr>
          <p:cNvPr id="21" name="Espace réservé du contenu 2"/>
          <p:cNvSpPr txBox="1">
            <a:spLocks/>
          </p:cNvSpPr>
          <p:nvPr/>
        </p:nvSpPr>
        <p:spPr>
          <a:xfrm>
            <a:off x="2066221" y="3586016"/>
            <a:ext cx="2775629" cy="1008049"/>
          </a:xfrm>
          <a:prstGeom prst="rect">
            <a:avLst/>
          </a:prstGeom>
        </p:spPr>
        <p:txBody>
          <a:bodyPr vert="horz" lIns="100796" tIns="50398" rIns="100796" bIns="50398" rtlCol="0">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buNone/>
            </a:pPr>
            <a:r>
              <a:rPr lang="en-GB" sz="1323" b="1" dirty="0">
                <a:solidFill>
                  <a:srgbClr val="6098C8"/>
                </a:solidFill>
                <a:latin typeface="Arial" panose="020B0604020202020204" pitchFamily="34" charset="0"/>
                <a:cs typeface="Arial" panose="020B0604020202020204" pitchFamily="34" charset="0"/>
              </a:rPr>
              <a:t>NAHK Architecture (Paris)</a:t>
            </a:r>
          </a:p>
          <a:p>
            <a:pPr marL="0" indent="0">
              <a:buNone/>
            </a:pPr>
            <a:r>
              <a:rPr lang="en-GB" sz="1323" dirty="0">
                <a:solidFill>
                  <a:schemeClr val="bg1">
                    <a:lumMod val="65000"/>
                  </a:schemeClr>
                </a:solidFill>
                <a:latin typeface="Arial" panose="020B0604020202020204" pitchFamily="34" charset="0"/>
                <a:cs typeface="Arial" panose="020B0604020202020204" pitchFamily="34" charset="0"/>
              </a:rPr>
              <a:t>Christophe DUBOST</a:t>
            </a:r>
          </a:p>
          <a:p>
            <a:pPr marL="0" indent="0">
              <a:buNone/>
            </a:pPr>
            <a:r>
              <a:rPr lang="en-GB" sz="1323" dirty="0">
                <a:solidFill>
                  <a:schemeClr val="bg1">
                    <a:lumMod val="65000"/>
                  </a:schemeClr>
                </a:solidFill>
                <a:latin typeface="Arial" panose="020B0604020202020204" pitchFamily="34" charset="0"/>
                <a:cs typeface="Arial" panose="020B0604020202020204" pitchFamily="34" charset="0"/>
              </a:rPr>
              <a:t>Managing 3 dedicated architects</a:t>
            </a:r>
          </a:p>
        </p:txBody>
      </p:sp>
      <p:sp>
        <p:nvSpPr>
          <p:cNvPr id="30" name="Espace réservé du contenu 2"/>
          <p:cNvSpPr txBox="1">
            <a:spLocks/>
          </p:cNvSpPr>
          <p:nvPr/>
        </p:nvSpPr>
        <p:spPr>
          <a:xfrm>
            <a:off x="630511" y="1547589"/>
            <a:ext cx="9330979" cy="975898"/>
          </a:xfrm>
          <a:prstGeom prst="rect">
            <a:avLst/>
          </a:prstGeom>
        </p:spPr>
        <p:txBody>
          <a:bodyPr vert="horz" lIns="100796" tIns="50398" rIns="100796" bIns="50398"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ctr">
              <a:buNone/>
            </a:pPr>
            <a:r>
              <a:rPr lang="en-GB" sz="1350" dirty="0">
                <a:solidFill>
                  <a:schemeClr val="bg1">
                    <a:lumMod val="65000"/>
                  </a:schemeClr>
                </a:solidFill>
                <a:cs typeface="Arial" panose="020B0604020202020204" pitchFamily="34" charset="0"/>
              </a:rPr>
              <a:t>Our partner architects are structured to carry out the design, development and implementation</a:t>
            </a:r>
          </a:p>
          <a:p>
            <a:pPr marL="0" indent="0" algn="ctr">
              <a:buNone/>
            </a:pPr>
            <a:r>
              <a:rPr lang="en-GB" sz="1350" dirty="0">
                <a:solidFill>
                  <a:schemeClr val="bg1">
                    <a:lumMod val="65000"/>
                  </a:schemeClr>
                </a:solidFill>
                <a:cs typeface="Arial" panose="020B0604020202020204" pitchFamily="34" charset="0"/>
              </a:rPr>
              <a:t>(construction and/or layout) of several nurseries per month.</a:t>
            </a:r>
          </a:p>
        </p:txBody>
      </p:sp>
      <p:sp>
        <p:nvSpPr>
          <p:cNvPr id="24" name="Ellipse 23"/>
          <p:cNvSpPr/>
          <p:nvPr/>
        </p:nvSpPr>
        <p:spPr>
          <a:xfrm>
            <a:off x="7558760" y="4787439"/>
            <a:ext cx="2323650" cy="1280825"/>
          </a:xfrm>
          <a:prstGeom prst="ellipse">
            <a:avLst/>
          </a:prstGeom>
          <a:solidFill>
            <a:srgbClr val="A1BF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solidFill>
                  <a:schemeClr val="bg1"/>
                </a:solidFill>
                <a:latin typeface="+mj-lt"/>
                <a:cs typeface="Arial" panose="020B0604020202020204" pitchFamily="34" charset="0"/>
              </a:rPr>
              <a:t>Execution (Project Management)</a:t>
            </a:r>
          </a:p>
        </p:txBody>
      </p:sp>
      <p:sp>
        <p:nvSpPr>
          <p:cNvPr id="8" name="Flèche : droite 7"/>
          <p:cNvSpPr/>
          <p:nvPr/>
        </p:nvSpPr>
        <p:spPr>
          <a:xfrm>
            <a:off x="6773106" y="5288904"/>
            <a:ext cx="668595" cy="277894"/>
          </a:xfrm>
          <a:prstGeom prst="rightArrow">
            <a:avLst/>
          </a:prstGeom>
          <a:solidFill>
            <a:srgbClr val="C3C3C3"/>
          </a:solidFill>
          <a:ln>
            <a:solidFill>
              <a:srgbClr val="C3C3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263"/>
          </a:p>
        </p:txBody>
      </p:sp>
      <p:sp>
        <p:nvSpPr>
          <p:cNvPr id="32" name="Flèche : droite 31"/>
          <p:cNvSpPr/>
          <p:nvPr/>
        </p:nvSpPr>
        <p:spPr>
          <a:xfrm>
            <a:off x="3629779" y="5288904"/>
            <a:ext cx="668595" cy="277894"/>
          </a:xfrm>
          <a:prstGeom prst="rightArrow">
            <a:avLst/>
          </a:prstGeom>
          <a:solidFill>
            <a:srgbClr val="C3C3C3"/>
          </a:solidFill>
          <a:ln>
            <a:solidFill>
              <a:srgbClr val="C3C3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263"/>
          </a:p>
        </p:txBody>
      </p:sp>
      <p:pic>
        <p:nvPicPr>
          <p:cNvPr id="3" name="Image 2">
            <a:extLst>
              <a:ext uri="{FF2B5EF4-FFF2-40B4-BE49-F238E27FC236}">
                <a16:creationId xmlns:a16="http://schemas.microsoft.com/office/drawing/2014/main" id="{48A74C33-E5DE-46BD-A6CD-BB594A18B431}"/>
              </a:ext>
            </a:extLst>
          </p:cNvPr>
          <p:cNvPicPr>
            <a:picLocks noChangeAspect="1"/>
          </p:cNvPicPr>
          <p:nvPr/>
        </p:nvPicPr>
        <p:blipFill>
          <a:blip r:embed="rId3"/>
          <a:stretch>
            <a:fillRect/>
          </a:stretch>
        </p:blipFill>
        <p:spPr>
          <a:xfrm>
            <a:off x="2036754" y="2543491"/>
            <a:ext cx="1858420" cy="997457"/>
          </a:xfrm>
          <a:prstGeom prst="rect">
            <a:avLst/>
          </a:prstGeom>
        </p:spPr>
      </p:pic>
      <p:sp>
        <p:nvSpPr>
          <p:cNvPr id="25" name="Espace réservé du contenu 2">
            <a:extLst>
              <a:ext uri="{FF2B5EF4-FFF2-40B4-BE49-F238E27FC236}">
                <a16:creationId xmlns:a16="http://schemas.microsoft.com/office/drawing/2014/main" id="{CAF3A3AE-D73C-4260-BF3E-5EA0E98B5B8E}"/>
              </a:ext>
            </a:extLst>
          </p:cNvPr>
          <p:cNvSpPr txBox="1">
            <a:spLocks/>
          </p:cNvSpPr>
          <p:nvPr/>
        </p:nvSpPr>
        <p:spPr>
          <a:xfrm>
            <a:off x="4509813" y="3571957"/>
            <a:ext cx="1629851" cy="975899"/>
          </a:xfrm>
          <a:prstGeom prst="rect">
            <a:avLst/>
          </a:prstGeom>
        </p:spPr>
        <p:txBody>
          <a:bodyPr vert="horz" lIns="100796" tIns="50398" rIns="100796" bIns="50398" rtlCol="0">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buNone/>
            </a:pPr>
            <a:endParaRPr lang="en-GB" sz="1543">
              <a:solidFill>
                <a:srgbClr val="0070C0"/>
              </a:solidFill>
              <a:latin typeface="Arial" panose="020B0604020202020204" pitchFamily="34" charset="0"/>
              <a:cs typeface="Arial" panose="020B0604020202020204" pitchFamily="34" charset="0"/>
            </a:endParaRPr>
          </a:p>
        </p:txBody>
      </p:sp>
      <p:pic>
        <p:nvPicPr>
          <p:cNvPr id="7" name="Image 6">
            <a:extLst>
              <a:ext uri="{FF2B5EF4-FFF2-40B4-BE49-F238E27FC236}">
                <a16:creationId xmlns:a16="http://schemas.microsoft.com/office/drawing/2014/main" id="{0D7F99CA-0894-4442-82BF-46DFCBC7363A}"/>
              </a:ext>
            </a:extLst>
          </p:cNvPr>
          <p:cNvPicPr>
            <a:picLocks noChangeAspect="1"/>
          </p:cNvPicPr>
          <p:nvPr/>
        </p:nvPicPr>
        <p:blipFill>
          <a:blip r:embed="rId4"/>
          <a:stretch>
            <a:fillRect/>
          </a:stretch>
        </p:blipFill>
        <p:spPr>
          <a:xfrm>
            <a:off x="5733465" y="2701482"/>
            <a:ext cx="3034370" cy="629973"/>
          </a:xfrm>
          <a:prstGeom prst="rect">
            <a:avLst/>
          </a:prstGeom>
        </p:spPr>
      </p:pic>
      <p:sp>
        <p:nvSpPr>
          <p:cNvPr id="28" name="Espace réservé du contenu 2">
            <a:extLst>
              <a:ext uri="{FF2B5EF4-FFF2-40B4-BE49-F238E27FC236}">
                <a16:creationId xmlns:a16="http://schemas.microsoft.com/office/drawing/2014/main" id="{2B30E10F-4A33-42FC-BA2A-4E49CCA40EFF}"/>
              </a:ext>
            </a:extLst>
          </p:cNvPr>
          <p:cNvSpPr txBox="1">
            <a:spLocks/>
          </p:cNvSpPr>
          <p:nvPr/>
        </p:nvSpPr>
        <p:spPr>
          <a:xfrm>
            <a:off x="5707460" y="3540948"/>
            <a:ext cx="2604076" cy="900072"/>
          </a:xfrm>
          <a:prstGeom prst="rect">
            <a:avLst/>
          </a:prstGeom>
        </p:spPr>
        <p:txBody>
          <a:bodyPr vert="horz" lIns="100796" tIns="50398" rIns="100796" bIns="50398" rtlCol="0">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buNone/>
            </a:pPr>
            <a:r>
              <a:rPr lang="en-GB" sz="1323" b="1" dirty="0" err="1">
                <a:solidFill>
                  <a:srgbClr val="6098C8"/>
                </a:solidFill>
                <a:latin typeface="Arial" panose="020B0604020202020204" pitchFamily="34" charset="0"/>
                <a:cs typeface="Arial" panose="020B0604020202020204" pitchFamily="34" charset="0"/>
              </a:rPr>
              <a:t>Architectes</a:t>
            </a:r>
            <a:r>
              <a:rPr lang="en-GB" sz="1323" b="1" dirty="0">
                <a:solidFill>
                  <a:srgbClr val="6098C8"/>
                </a:solidFill>
                <a:latin typeface="Arial" panose="020B0604020202020204" pitchFamily="34" charset="0"/>
                <a:cs typeface="Arial" panose="020B0604020202020204" pitchFamily="34" charset="0"/>
              </a:rPr>
              <a:t> (Lyon)</a:t>
            </a:r>
          </a:p>
          <a:p>
            <a:pPr marL="0" indent="0">
              <a:buNone/>
            </a:pPr>
            <a:r>
              <a:rPr lang="en-GB" sz="1323" dirty="0">
                <a:solidFill>
                  <a:schemeClr val="bg1">
                    <a:lumMod val="65000"/>
                  </a:schemeClr>
                </a:solidFill>
                <a:latin typeface="Arial" panose="020B0604020202020204" pitchFamily="34" charset="0"/>
                <a:cs typeface="Arial" panose="020B0604020202020204" pitchFamily="34" charset="0"/>
              </a:rPr>
              <a:t>Michaël BROUX, director</a:t>
            </a:r>
          </a:p>
          <a:p>
            <a:pPr marL="0" indent="0">
              <a:buNone/>
            </a:pPr>
            <a:r>
              <a:rPr lang="en-GB" sz="1323" dirty="0">
                <a:solidFill>
                  <a:schemeClr val="bg1">
                    <a:lumMod val="65000"/>
                  </a:schemeClr>
                </a:solidFill>
                <a:latin typeface="Arial" panose="020B0604020202020204" pitchFamily="34" charset="0"/>
                <a:cs typeface="Arial" panose="020B0604020202020204" pitchFamily="34" charset="0"/>
              </a:rPr>
              <a:t>François LUCAS, partner</a:t>
            </a:r>
          </a:p>
          <a:p>
            <a:pPr marL="503972" lvl="1" indent="0">
              <a:buNone/>
            </a:pPr>
            <a:endParaRPr lang="en-GB" sz="1543" dirty="0">
              <a:solidFill>
                <a:srgbClr val="0070C0"/>
              </a:solidFill>
              <a:latin typeface="Arial" panose="020B0604020202020204" pitchFamily="34" charset="0"/>
              <a:cs typeface="Arial" panose="020B0604020202020204" pitchFamily="34" charset="0"/>
            </a:endParaRPr>
          </a:p>
        </p:txBody>
      </p:sp>
      <p:sp>
        <p:nvSpPr>
          <p:cNvPr id="20" name="Ellipse 19"/>
          <p:cNvSpPr/>
          <p:nvPr/>
        </p:nvSpPr>
        <p:spPr>
          <a:xfrm>
            <a:off x="1222056" y="4787440"/>
            <a:ext cx="2323650" cy="1280825"/>
          </a:xfrm>
          <a:prstGeom prst="ellipse">
            <a:avLst/>
          </a:prstGeom>
          <a:solidFill>
            <a:srgbClr val="609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solidFill>
                  <a:schemeClr val="bg1"/>
                </a:solidFill>
                <a:latin typeface="+mj-lt"/>
                <a:cs typeface="Arial" panose="020B0604020202020204" pitchFamily="34" charset="0"/>
              </a:rPr>
              <a:t>Design and creation of layout plans</a:t>
            </a:r>
          </a:p>
        </p:txBody>
      </p:sp>
      <p:sp>
        <p:nvSpPr>
          <p:cNvPr id="23" name="Ellipse 22"/>
          <p:cNvSpPr/>
          <p:nvPr/>
        </p:nvSpPr>
        <p:spPr>
          <a:xfrm>
            <a:off x="4378533" y="4787949"/>
            <a:ext cx="2323650" cy="1280825"/>
          </a:xfrm>
          <a:prstGeom prst="ellipse">
            <a:avLst/>
          </a:prstGeom>
          <a:solidFill>
            <a:srgbClr val="D277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solidFill>
                  <a:schemeClr val="bg1"/>
                </a:solidFill>
                <a:latin typeface="+mj-lt"/>
                <a:cs typeface="Arial" panose="020B0604020202020204" pitchFamily="34" charset="0"/>
              </a:rPr>
              <a:t>Obtaining authorizations</a:t>
            </a:r>
          </a:p>
          <a:p>
            <a:pPr algn="ctr"/>
            <a:r>
              <a:rPr lang="en-GB" sz="1350" dirty="0">
                <a:solidFill>
                  <a:schemeClr val="bg1"/>
                </a:solidFill>
                <a:latin typeface="+mj-lt"/>
                <a:cs typeface="Arial" panose="020B0604020202020204" pitchFamily="34" charset="0"/>
              </a:rPr>
              <a:t>(PMI, AT, permits, ERP...)</a:t>
            </a:r>
          </a:p>
        </p:txBody>
      </p:sp>
      <p:pic>
        <p:nvPicPr>
          <p:cNvPr id="27" name="Image 26">
            <a:extLst>
              <a:ext uri="{FF2B5EF4-FFF2-40B4-BE49-F238E27FC236}">
                <a16:creationId xmlns:a16="http://schemas.microsoft.com/office/drawing/2014/main" id="{958AD9F0-FFE6-490F-A4CB-0719D59EC4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710" y="6336724"/>
            <a:ext cx="2100626" cy="1486325"/>
          </a:xfrm>
          <a:prstGeom prst="rect">
            <a:avLst/>
          </a:prstGeom>
        </p:spPr>
      </p:pic>
      <p:grpSp>
        <p:nvGrpSpPr>
          <p:cNvPr id="29" name="Groupe 28">
            <a:extLst>
              <a:ext uri="{FF2B5EF4-FFF2-40B4-BE49-F238E27FC236}">
                <a16:creationId xmlns:a16="http://schemas.microsoft.com/office/drawing/2014/main" id="{65A7B9C4-CA09-4FF6-8265-553036808348}"/>
              </a:ext>
            </a:extLst>
          </p:cNvPr>
          <p:cNvGrpSpPr/>
          <p:nvPr/>
        </p:nvGrpSpPr>
        <p:grpSpPr>
          <a:xfrm>
            <a:off x="312356" y="289779"/>
            <a:ext cx="9595803" cy="849786"/>
            <a:chOff x="233337" y="183577"/>
            <a:chExt cx="9433049" cy="849786"/>
          </a:xfrm>
        </p:grpSpPr>
        <p:pic>
          <p:nvPicPr>
            <p:cNvPr id="31" name="Image 30">
              <a:extLst>
                <a:ext uri="{FF2B5EF4-FFF2-40B4-BE49-F238E27FC236}">
                  <a16:creationId xmlns:a16="http://schemas.microsoft.com/office/drawing/2014/main" id="{12A9179D-F2E8-4B62-988D-EB1158977116}"/>
                </a:ext>
              </a:extLst>
            </p:cNvPr>
            <p:cNvPicPr>
              <a:picLocks noChangeAspect="1"/>
            </p:cNvPicPr>
            <p:nvPr/>
          </p:nvPicPr>
          <p:blipFill>
            <a:blip r:embed="rId6"/>
            <a:stretch>
              <a:fillRect/>
            </a:stretch>
          </p:blipFill>
          <p:spPr>
            <a:xfrm>
              <a:off x="233337" y="183577"/>
              <a:ext cx="9433049" cy="849786"/>
            </a:xfrm>
            <a:prstGeom prst="rect">
              <a:avLst/>
            </a:prstGeom>
          </p:spPr>
        </p:pic>
        <p:sp>
          <p:nvSpPr>
            <p:cNvPr id="33" name="Espace réservé du contenu 2">
              <a:extLst>
                <a:ext uri="{FF2B5EF4-FFF2-40B4-BE49-F238E27FC236}">
                  <a16:creationId xmlns:a16="http://schemas.microsoft.com/office/drawing/2014/main" id="{11F2DE8A-948D-4623-B4D2-E42F0F1E536A}"/>
                </a:ext>
              </a:extLst>
            </p:cNvPr>
            <p:cNvSpPr txBox="1">
              <a:spLocks/>
            </p:cNvSpPr>
            <p:nvPr/>
          </p:nvSpPr>
          <p:spPr>
            <a:xfrm>
              <a:off x="233337" y="184705"/>
              <a:ext cx="8892480" cy="507832"/>
            </a:xfrm>
            <a:prstGeom prst="rect">
              <a:avLst/>
            </a:prstGeom>
            <a:noFill/>
            <a:ln>
              <a:no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gn="ctr">
                <a:buNone/>
              </a:pPr>
              <a:r>
                <a:rPr lang="en-GB" sz="2425" b="1" dirty="0">
                  <a:solidFill>
                    <a:schemeClr val="bg1"/>
                  </a:solidFill>
                  <a:latin typeface="Ink Free" panose="03080402000500000000" pitchFamily="66" charset="0"/>
                  <a:cs typeface="Arial" panose="020B0604020202020204" pitchFamily="34" charset="0"/>
                </a:rPr>
                <a:t>ARCHITECTS WITH EXPERIENCE </a:t>
              </a:r>
              <a:br>
                <a:rPr lang="en-GB" sz="2425" b="1" dirty="0">
                  <a:solidFill>
                    <a:schemeClr val="bg1"/>
                  </a:solidFill>
                  <a:latin typeface="Ink Free" panose="03080402000500000000" pitchFamily="66" charset="0"/>
                  <a:cs typeface="Arial" panose="020B0604020202020204" pitchFamily="34" charset="0"/>
                </a:rPr>
              </a:br>
              <a:r>
                <a:rPr lang="en-GB" sz="2425" b="1" dirty="0">
                  <a:solidFill>
                    <a:schemeClr val="bg1"/>
                  </a:solidFill>
                  <a:latin typeface="Ink Free" panose="03080402000500000000" pitchFamily="66" charset="0"/>
                  <a:cs typeface="Arial" panose="020B0604020202020204" pitchFamily="34" charset="0"/>
                </a:rPr>
                <a:t>IN CHILDCARE FACILITIES</a:t>
              </a:r>
            </a:p>
          </p:txBody>
        </p:sp>
      </p:grpSp>
    </p:spTree>
    <p:extLst>
      <p:ext uri="{BB962C8B-B14F-4D97-AF65-F5344CB8AC3E}">
        <p14:creationId xmlns:p14="http://schemas.microsoft.com/office/powerpoint/2010/main" val="277972374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écutif">
  <a:themeElements>
    <a:clrScheme name="Exécutif">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écutif">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133</TotalTime>
  <Words>1644</Words>
  <Application>Microsoft Macintosh PowerPoint</Application>
  <PresentationFormat>Personnalisé</PresentationFormat>
  <Paragraphs>177</Paragraphs>
  <Slides>20</Slides>
  <Notes>3</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20</vt:i4>
      </vt:variant>
    </vt:vector>
  </HeadingPairs>
  <TitlesOfParts>
    <vt:vector size="30" baseType="lpstr">
      <vt:lpstr>Arial</vt:lpstr>
      <vt:lpstr>Calibri</vt:lpstr>
      <vt:lpstr>Century Gothic</vt:lpstr>
      <vt:lpstr>Courier New</vt:lpstr>
      <vt:lpstr>Ink Free</vt:lpstr>
      <vt:lpstr>Neucha</vt:lpstr>
      <vt:lpstr>Palatino Linotype</vt:lpstr>
      <vt:lpstr>Segoe Script</vt:lpstr>
      <vt:lpstr>Wingdings</vt:lpstr>
      <vt:lpstr>Exécutif</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David Brehm</dc:creator>
  <cp:lastModifiedBy>Pauline Michelin</cp:lastModifiedBy>
  <cp:revision>47</cp:revision>
  <cp:lastPrinted>2018-11-14T11:56:02Z</cp:lastPrinted>
  <dcterms:created xsi:type="dcterms:W3CDTF">2014-08-26T12:49:47Z</dcterms:created>
  <dcterms:modified xsi:type="dcterms:W3CDTF">2021-02-22T16:14:47Z</dcterms:modified>
</cp:coreProperties>
</file>